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2" r:id="rId3"/>
    <p:sldId id="300" r:id="rId4"/>
    <p:sldId id="289" r:id="rId5"/>
    <p:sldId id="261" r:id="rId6"/>
    <p:sldId id="258" r:id="rId7"/>
    <p:sldId id="259" r:id="rId8"/>
    <p:sldId id="271" r:id="rId9"/>
    <p:sldId id="272" r:id="rId10"/>
    <p:sldId id="273" r:id="rId11"/>
    <p:sldId id="299" r:id="rId12"/>
    <p:sldId id="274" r:id="rId13"/>
    <p:sldId id="279" r:id="rId14"/>
    <p:sldId id="281" r:id="rId15"/>
    <p:sldId id="283" r:id="rId16"/>
    <p:sldId id="285" r:id="rId17"/>
    <p:sldId id="286" r:id="rId18"/>
    <p:sldId id="288" r:id="rId19"/>
    <p:sldId id="296" r:id="rId20"/>
    <p:sldId id="297" r:id="rId21"/>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Peroff" initials="MP" lastIdx="10" clrIdx="0">
    <p:extLst>
      <p:ext uri="{19B8F6BF-5375-455C-9EA6-DF929625EA0E}">
        <p15:presenceInfo xmlns:p15="http://schemas.microsoft.com/office/powerpoint/2012/main" userId="Mark Perof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81BB5"/>
    <a:srgbClr val="194165"/>
    <a:srgbClr val="0000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9CA20A-BDC2-4DF3-B9B9-1DA49940DF7B}" v="165" dt="2019-02-18T01:50:03.167"/>
    <p1510:client id="{9EBC78EF-7647-44AC-BC04-29E9DA7C8B17}" v="7" dt="2019-02-18T02:51:17.2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4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10T19:37:53.104" idx="3">
    <p:pos x="6595" y="3110"/>
    <p:text>Customers viewing a trademark immediately know who they are dealing with, the reputation of your business and are less likely to look for alternatives. Your brand could be the critical factor in driving a customer’s purchase decision.</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C4838-501D-4943-8D1A-2DF5410703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872A25-2D79-46E4-9FC0-2DD9E5149F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7C503A-7ABB-4880-A1BD-42ACF6EB0AFA}"/>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5" name="Footer Placeholder 4">
            <a:extLst>
              <a:ext uri="{FF2B5EF4-FFF2-40B4-BE49-F238E27FC236}">
                <a16:creationId xmlns:a16="http://schemas.microsoft.com/office/drawing/2014/main" id="{D18AA72F-D62D-4878-AECF-A24C41B8B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49A5C-13BB-4887-AEBB-A859DDDE0026}"/>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92292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9DA15-FB34-4E7E-9C69-A192D3CCB7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C78B1A-ED85-4B8C-9DE9-DE44D8E80F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4ADA9E-C341-4B1E-8097-B6E65FF2CE50}"/>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5" name="Footer Placeholder 4">
            <a:extLst>
              <a:ext uri="{FF2B5EF4-FFF2-40B4-BE49-F238E27FC236}">
                <a16:creationId xmlns:a16="http://schemas.microsoft.com/office/drawing/2014/main" id="{FED37960-9C81-4FA2-B7E3-3AD08EF9A1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2800D-BDE1-4D04-A8A2-59F2A11C4241}"/>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248767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418C42-1EB8-4849-A4B9-D40E97018D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C2E626-14E5-4BD0-85BA-06D52EED4F9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2CA0F-73AD-46D3-920B-67DC6EF77193}"/>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5" name="Footer Placeholder 4">
            <a:extLst>
              <a:ext uri="{FF2B5EF4-FFF2-40B4-BE49-F238E27FC236}">
                <a16:creationId xmlns:a16="http://schemas.microsoft.com/office/drawing/2014/main" id="{24245762-F987-4411-98D0-C42E3C7F7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9F4EB0-86C0-4164-9073-6A08B4095708}"/>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067688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9B01-A336-4122-88E2-7B8B995B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ADC67-3E34-41C5-9B66-9CA1738684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0D0C8-7B9B-4623-A266-4670A67C0679}"/>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5" name="Footer Placeholder 4">
            <a:extLst>
              <a:ext uri="{FF2B5EF4-FFF2-40B4-BE49-F238E27FC236}">
                <a16:creationId xmlns:a16="http://schemas.microsoft.com/office/drawing/2014/main" id="{A1D03921-B5AB-419D-93A9-8EB9E636BC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A6847-6E9A-4947-8342-65A34E162154}"/>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41166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9B6DF-2BA1-4AC4-94DF-85F07E4707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9D84A7-F7C3-40AE-B145-A75E938378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94DF1B-0BC9-4C7D-A014-10A662A1488E}"/>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5" name="Footer Placeholder 4">
            <a:extLst>
              <a:ext uri="{FF2B5EF4-FFF2-40B4-BE49-F238E27FC236}">
                <a16:creationId xmlns:a16="http://schemas.microsoft.com/office/drawing/2014/main" id="{F8FC653E-8B23-4ACD-B2D1-EBA2FA93C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2947F1-52B6-4426-9BE1-F8044D8E111F}"/>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2741996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2CCF6-2B1D-4AD2-B635-4A1C9CD0C3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FB0FC9-8661-483C-9794-44CBA3E6B00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82CF27-3CF3-4569-9C30-FCB4F69F8F7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1D334A-7613-4B49-8349-2C5B225B5F2B}"/>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6" name="Footer Placeholder 5">
            <a:extLst>
              <a:ext uri="{FF2B5EF4-FFF2-40B4-BE49-F238E27FC236}">
                <a16:creationId xmlns:a16="http://schemas.microsoft.com/office/drawing/2014/main" id="{C5928470-6B85-4A41-9753-594C32BC17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694292-1E3D-4C08-9077-9CE38E97C432}"/>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308983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DFA9F-1379-444A-A0E3-F20734424A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3B5D47-76D9-46E8-8F38-AA271A3E84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7CC2AC6-D809-4600-852D-27AFAF0461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73203F-A67F-4093-BCDB-CEC51B9269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C6B422F-ADFB-448B-9CE5-33EEE2A4E6F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D6B025-8C38-459D-84AD-4EEA5167B3DA}"/>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8" name="Footer Placeholder 7">
            <a:extLst>
              <a:ext uri="{FF2B5EF4-FFF2-40B4-BE49-F238E27FC236}">
                <a16:creationId xmlns:a16="http://schemas.microsoft.com/office/drawing/2014/main" id="{31CB5F4A-A361-421B-BD7D-DD7E844811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A8A8E0-BFDC-409C-BD93-5B46C32463B6}"/>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4261588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4795A-EB4E-4731-953C-18A9372503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76DF62-6837-4C40-91C9-C35EC4D98079}"/>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4" name="Footer Placeholder 3">
            <a:extLst>
              <a:ext uri="{FF2B5EF4-FFF2-40B4-BE49-F238E27FC236}">
                <a16:creationId xmlns:a16="http://schemas.microsoft.com/office/drawing/2014/main" id="{9BFB270F-6DF0-4F98-90B2-2354A25CDC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6BBD00-CA96-405C-B121-FD422F777A2A}"/>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224038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788FCB-6B86-458C-BBC9-B33D7C09868E}"/>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3" name="Footer Placeholder 2">
            <a:extLst>
              <a:ext uri="{FF2B5EF4-FFF2-40B4-BE49-F238E27FC236}">
                <a16:creationId xmlns:a16="http://schemas.microsoft.com/office/drawing/2014/main" id="{23D09DF2-D230-4C8D-88C2-9DEBF763F2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FA0D68-25A8-4F1B-B89D-6B075EA6E47B}"/>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1331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8588-F6DB-431E-A702-28B2ABD9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CA8B05-6776-43D2-BDD3-892CB4A301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FD5381-6CA1-48A3-8777-68C219DEE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4B3C62-4734-4537-9C32-0D4AE37C84DF}"/>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6" name="Footer Placeholder 5">
            <a:extLst>
              <a:ext uri="{FF2B5EF4-FFF2-40B4-BE49-F238E27FC236}">
                <a16:creationId xmlns:a16="http://schemas.microsoft.com/office/drawing/2014/main" id="{98F7B7B1-E7A8-44C6-BA81-B81521BB89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1C622-8BEB-45D5-89AD-5750937CA5E3}"/>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89729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5F47D-A579-4AF0-9718-6B8B1D59E9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E7E4E5-CC20-44F6-A5DD-8892C0B4D9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248CA3-A08B-43E6-8637-D47CBBDF3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1570E8-7158-43FC-AB04-FBBE3583C1A1}"/>
              </a:ext>
            </a:extLst>
          </p:cNvPr>
          <p:cNvSpPr>
            <a:spLocks noGrp="1"/>
          </p:cNvSpPr>
          <p:nvPr>
            <p:ph type="dt" sz="half" idx="10"/>
          </p:nvPr>
        </p:nvSpPr>
        <p:spPr/>
        <p:txBody>
          <a:bodyPr/>
          <a:lstStyle/>
          <a:p>
            <a:fld id="{14DA7CBD-914B-468D-AE58-CD2604D9CE91}" type="datetimeFigureOut">
              <a:rPr lang="en-US" smtClean="0"/>
              <a:t>2/17/2019</a:t>
            </a:fld>
            <a:endParaRPr lang="en-US"/>
          </a:p>
        </p:txBody>
      </p:sp>
      <p:sp>
        <p:nvSpPr>
          <p:cNvPr id="6" name="Footer Placeholder 5">
            <a:extLst>
              <a:ext uri="{FF2B5EF4-FFF2-40B4-BE49-F238E27FC236}">
                <a16:creationId xmlns:a16="http://schemas.microsoft.com/office/drawing/2014/main" id="{4F32B5E1-520A-4956-B099-280B213E3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F465B7-B15E-49EA-AF1D-6B7E5ECE2DA2}"/>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300825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34A394-DFF7-4B9D-BE0B-2F1AB9A072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6BE48E-71D7-412F-9068-FC8EB19B52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02E8E5-74AE-4CCB-8417-828F9A0280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A7CBD-914B-468D-AE58-CD2604D9CE91}" type="datetimeFigureOut">
              <a:rPr lang="en-US" smtClean="0"/>
              <a:t>2/17/2019</a:t>
            </a:fld>
            <a:endParaRPr lang="en-US"/>
          </a:p>
        </p:txBody>
      </p:sp>
      <p:sp>
        <p:nvSpPr>
          <p:cNvPr id="5" name="Footer Placeholder 4">
            <a:extLst>
              <a:ext uri="{FF2B5EF4-FFF2-40B4-BE49-F238E27FC236}">
                <a16:creationId xmlns:a16="http://schemas.microsoft.com/office/drawing/2014/main" id="{6CC4320B-53D7-4B52-A5D6-CCCD7B283A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0445DC-F6A9-49C5-897C-AF926488EC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2E20D-D911-4E36-9501-3419E6608A56}" type="slidenum">
              <a:rPr lang="en-US" smtClean="0"/>
              <a:t>‹#›</a:t>
            </a:fld>
            <a:endParaRPr lang="en-US"/>
          </a:p>
        </p:txBody>
      </p:sp>
    </p:spTree>
    <p:extLst>
      <p:ext uri="{BB962C8B-B14F-4D97-AF65-F5344CB8AC3E}">
        <p14:creationId xmlns:p14="http://schemas.microsoft.com/office/powerpoint/2010/main" val="234595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en.wikipedia.org/wiki/Brand"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C5D07-C6C0-483F-AE25-06881161D5EC}"/>
              </a:ext>
            </a:extLst>
          </p:cNvPr>
          <p:cNvSpPr>
            <a:spLocks noGrp="1"/>
          </p:cNvSpPr>
          <p:nvPr>
            <p:ph type="ctrTitle"/>
          </p:nvPr>
        </p:nvSpPr>
        <p:spPr/>
        <p:txBody>
          <a:bodyPr>
            <a:normAutofit fontScale="90000"/>
          </a:bodyPr>
          <a:lstStyle/>
          <a:p>
            <a:r>
              <a:rPr lang="en-US" b="1" i="1" dirty="0">
                <a:solidFill>
                  <a:srgbClr val="990033"/>
                </a:solidFill>
              </a:rPr>
              <a:t>Intellectual Property Rights </a:t>
            </a:r>
            <a:br>
              <a:rPr lang="en-US" b="1" i="1" dirty="0">
                <a:solidFill>
                  <a:srgbClr val="990033"/>
                </a:solidFill>
              </a:rPr>
            </a:br>
            <a:r>
              <a:rPr lang="en-US" b="1" i="1" dirty="0">
                <a:solidFill>
                  <a:srgbClr val="990033"/>
                </a:solidFill>
              </a:rPr>
              <a:t> An Important Key to </a:t>
            </a:r>
            <a:r>
              <a:rPr lang="en-US" sz="5300" b="1" i="1" dirty="0">
                <a:solidFill>
                  <a:srgbClr val="990033"/>
                </a:solidFill>
              </a:rPr>
              <a:t>Creating</a:t>
            </a:r>
            <a:r>
              <a:rPr lang="en-US" b="1" i="1" dirty="0">
                <a:solidFill>
                  <a:srgbClr val="990033"/>
                </a:solidFill>
              </a:rPr>
              <a:t> A Successful Business Strategy</a:t>
            </a:r>
            <a:endParaRPr lang="en-US" sz="4000" dirty="0">
              <a:solidFill>
                <a:srgbClr val="990033"/>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F9FC96DF-9245-44EC-B6B9-B76EE17292FB}"/>
              </a:ext>
            </a:extLst>
          </p:cNvPr>
          <p:cNvSpPr>
            <a:spLocks noGrp="1"/>
          </p:cNvSpPr>
          <p:nvPr>
            <p:ph type="subTitle" idx="1"/>
          </p:nvPr>
        </p:nvSpPr>
        <p:spPr>
          <a:xfrm>
            <a:off x="1524000" y="3429000"/>
            <a:ext cx="9144000" cy="2799272"/>
          </a:xfrm>
        </p:spPr>
        <p:txBody>
          <a:bodyPr>
            <a:normAutofit/>
          </a:bodyPr>
          <a:lstStyle/>
          <a:p>
            <a:endParaRPr lang="en-US" dirty="0"/>
          </a:p>
          <a:p>
            <a:pPr>
              <a:lnSpc>
                <a:spcPct val="100000"/>
              </a:lnSpc>
              <a:spcBef>
                <a:spcPts val="0"/>
              </a:spcBef>
            </a:pPr>
            <a:r>
              <a:rPr lang="en-US" dirty="0"/>
              <a:t>			                         </a:t>
            </a:r>
            <a:r>
              <a:rPr lang="en-US" sz="2000" dirty="0">
                <a:solidFill>
                  <a:srgbClr val="381BB5"/>
                </a:solidFill>
              </a:rPr>
              <a:t>Ahmedabad, India</a:t>
            </a:r>
          </a:p>
          <a:p>
            <a:pPr>
              <a:lnSpc>
                <a:spcPct val="100000"/>
              </a:lnSpc>
              <a:spcBef>
                <a:spcPts val="0"/>
              </a:spcBef>
            </a:pPr>
            <a:r>
              <a:rPr lang="en-US" sz="2000" dirty="0">
                <a:solidFill>
                  <a:srgbClr val="381BB5"/>
                </a:solidFill>
              </a:rPr>
              <a:t>                         				      February 23/24, 2019 </a:t>
            </a:r>
          </a:p>
          <a:p>
            <a:pPr>
              <a:lnSpc>
                <a:spcPct val="100000"/>
              </a:lnSpc>
              <a:spcBef>
                <a:spcPts val="0"/>
              </a:spcBef>
            </a:pPr>
            <a:r>
              <a:rPr lang="en-US" sz="2000" dirty="0">
                <a:solidFill>
                  <a:srgbClr val="381BB5"/>
                </a:solidFill>
              </a:rPr>
              <a:t>                          			      Presented by:</a:t>
            </a:r>
          </a:p>
          <a:p>
            <a:pPr>
              <a:lnSpc>
                <a:spcPct val="100000"/>
              </a:lnSpc>
              <a:spcBef>
                <a:spcPts val="0"/>
              </a:spcBef>
            </a:pPr>
            <a:r>
              <a:rPr lang="en-US" sz="2000" dirty="0">
                <a:solidFill>
                  <a:srgbClr val="381BB5"/>
                </a:solidFill>
              </a:rPr>
              <a:t>		  		     Mark I. Peroff</a:t>
            </a:r>
          </a:p>
          <a:p>
            <a:pPr>
              <a:lnSpc>
                <a:spcPct val="100000"/>
              </a:lnSpc>
              <a:spcBef>
                <a:spcPts val="0"/>
              </a:spcBef>
            </a:pPr>
            <a:r>
              <a:rPr lang="en-US" sz="2000" dirty="0">
                <a:solidFill>
                  <a:srgbClr val="381BB5"/>
                </a:solidFill>
              </a:rPr>
              <a:t>                          				</a:t>
            </a:r>
          </a:p>
          <a:p>
            <a:pPr>
              <a:lnSpc>
                <a:spcPct val="100000"/>
              </a:lnSpc>
              <a:spcBef>
                <a:spcPts val="0"/>
              </a:spcBef>
            </a:pPr>
            <a:r>
              <a:rPr lang="en-US" sz="2000" dirty="0">
                <a:solidFill>
                  <a:srgbClr val="381BB5"/>
                </a:solidFill>
              </a:rPr>
              <a:t>					  </a:t>
            </a:r>
            <a:r>
              <a:rPr lang="en-US" sz="2000" dirty="0">
                <a:solidFill>
                  <a:srgbClr val="194165"/>
                </a:solidFill>
              </a:rPr>
              <a:t> </a:t>
            </a:r>
          </a:p>
          <a:p>
            <a:pPr>
              <a:lnSpc>
                <a:spcPct val="100000"/>
              </a:lnSpc>
              <a:spcBef>
                <a:spcPts val="0"/>
              </a:spcBef>
            </a:pPr>
            <a:endParaRPr lang="en-US" sz="2000" dirty="0"/>
          </a:p>
          <a:p>
            <a:endParaRPr lang="en-US" dirty="0"/>
          </a:p>
        </p:txBody>
      </p:sp>
      <p:pic>
        <p:nvPicPr>
          <p:cNvPr id="4" name="Picture 3">
            <a:extLst>
              <a:ext uri="{FF2B5EF4-FFF2-40B4-BE49-F238E27FC236}">
                <a16:creationId xmlns:a16="http://schemas.microsoft.com/office/drawing/2014/main" id="{A1732F87-C373-4CF5-A1BC-C0FDD7F3CFA0}"/>
              </a:ext>
            </a:extLst>
          </p:cNvPr>
          <p:cNvPicPr>
            <a:picLocks noChangeAspect="1"/>
          </p:cNvPicPr>
          <p:nvPr/>
        </p:nvPicPr>
        <p:blipFill>
          <a:blip r:embed="rId2"/>
          <a:stretch>
            <a:fillRect/>
          </a:stretch>
        </p:blipFill>
        <p:spPr>
          <a:xfrm>
            <a:off x="7362915" y="5267325"/>
            <a:ext cx="1801198" cy="468312"/>
          </a:xfrm>
          <a:prstGeom prst="rect">
            <a:avLst/>
          </a:prstGeom>
        </p:spPr>
      </p:pic>
    </p:spTree>
    <p:extLst>
      <p:ext uri="{BB962C8B-B14F-4D97-AF65-F5344CB8AC3E}">
        <p14:creationId xmlns:p14="http://schemas.microsoft.com/office/powerpoint/2010/main" val="273225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6A56-3FC0-4B4B-9274-F52B1067EC3D}"/>
              </a:ext>
            </a:extLst>
          </p:cNvPr>
          <p:cNvSpPr>
            <a:spLocks noGrp="1"/>
          </p:cNvSpPr>
          <p:nvPr>
            <p:ph type="title"/>
          </p:nvPr>
        </p:nvSpPr>
        <p:spPr/>
        <p:txBody>
          <a:bodyPr>
            <a:normAutofit/>
          </a:bodyPr>
          <a:lstStyle/>
          <a:p>
            <a:pPr algn="ctr"/>
            <a:r>
              <a:rPr lang="en-US" sz="3600" dirty="0">
                <a:solidFill>
                  <a:srgbClr val="990033"/>
                </a:solidFill>
                <a:ea typeface="Tahoma" panose="020B0604030504040204" pitchFamily="34" charset="0"/>
                <a:cs typeface="Tahoma" panose="020B0604030504040204" pitchFamily="34" charset="0"/>
              </a:rPr>
              <a:t>Why Are Trademarks Important in Developing A Successful Business Strategy?</a:t>
            </a:r>
            <a:endParaRPr lang="en-US" sz="3600" dirty="0"/>
          </a:p>
        </p:txBody>
      </p:sp>
      <p:sp>
        <p:nvSpPr>
          <p:cNvPr id="3" name="Content Placeholder 2">
            <a:extLst>
              <a:ext uri="{FF2B5EF4-FFF2-40B4-BE49-F238E27FC236}">
                <a16:creationId xmlns:a16="http://schemas.microsoft.com/office/drawing/2014/main" id="{E1EA0EF3-7E5C-4F3C-AA8C-6F8313944C52}"/>
              </a:ext>
            </a:extLst>
          </p:cNvPr>
          <p:cNvSpPr>
            <a:spLocks noGrp="1"/>
          </p:cNvSpPr>
          <p:nvPr>
            <p:ph idx="1"/>
          </p:nvPr>
        </p:nvSpPr>
        <p:spPr/>
        <p:txBody>
          <a:bodyPr/>
          <a:lstStyle/>
          <a:p>
            <a:pPr marL="0" indent="0">
              <a:buNone/>
            </a:pPr>
            <a:r>
              <a:rPr lang="en-US" b="1" dirty="0">
                <a:solidFill>
                  <a:srgbClr val="381BB5"/>
                </a:solidFill>
              </a:rPr>
              <a:t>7. Trademarks can make hiring easier. </a:t>
            </a:r>
          </a:p>
          <a:p>
            <a:pPr marL="0" indent="0">
              <a:buNone/>
            </a:pPr>
            <a:r>
              <a:rPr lang="en-US" dirty="0">
                <a:solidFill>
                  <a:srgbClr val="381BB5"/>
                </a:solidFill>
              </a:rPr>
              <a:t>Brands can inspire positive feelings in peoples’ minds. As a result, employment opportunities are more attractive to candidates. Employee retention can be higher if employees have positive feelings for the brand and the products and services offered</a:t>
            </a:r>
          </a:p>
          <a:p>
            <a:endParaRPr lang="en-US" dirty="0"/>
          </a:p>
        </p:txBody>
      </p:sp>
    </p:spTree>
    <p:extLst>
      <p:ext uri="{BB962C8B-B14F-4D97-AF65-F5344CB8AC3E}">
        <p14:creationId xmlns:p14="http://schemas.microsoft.com/office/powerpoint/2010/main" val="1849653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0">
            <a:extLst>
              <a:ext uri="{FF2B5EF4-FFF2-40B4-BE49-F238E27FC236}">
                <a16:creationId xmlns:a16="http://schemas.microsoft.com/office/drawing/2014/main" id="{BDCFAA09-B861-4178-8CA1-AD139F88B8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1" y="-73445"/>
            <a:ext cx="10429948" cy="6683795"/>
          </a:xfrm>
          <a:prstGeom prst="rect">
            <a:avLst/>
          </a:prstGeom>
        </p:spPr>
      </p:pic>
    </p:spTree>
    <p:extLst>
      <p:ext uri="{BB962C8B-B14F-4D97-AF65-F5344CB8AC3E}">
        <p14:creationId xmlns:p14="http://schemas.microsoft.com/office/powerpoint/2010/main" val="1267071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C79C0-F38D-48AD-8E70-45CB034E3F4A}"/>
              </a:ext>
            </a:extLst>
          </p:cNvPr>
          <p:cNvSpPr>
            <a:spLocks noGrp="1"/>
          </p:cNvSpPr>
          <p:nvPr>
            <p:ph type="title"/>
          </p:nvPr>
        </p:nvSpPr>
        <p:spPr/>
        <p:txBody>
          <a:bodyPr>
            <a:normAutofit/>
          </a:bodyPr>
          <a:lstStyle/>
          <a:p>
            <a:pPr algn="ctr"/>
            <a:r>
              <a:rPr lang="en-US" sz="3600" dirty="0">
                <a:solidFill>
                  <a:srgbClr val="990033"/>
                </a:solidFill>
              </a:rPr>
              <a:t>Best Practices for Protecting Brands?</a:t>
            </a:r>
          </a:p>
        </p:txBody>
      </p:sp>
      <p:sp>
        <p:nvSpPr>
          <p:cNvPr id="3" name="Content Placeholder 2">
            <a:extLst>
              <a:ext uri="{FF2B5EF4-FFF2-40B4-BE49-F238E27FC236}">
                <a16:creationId xmlns:a16="http://schemas.microsoft.com/office/drawing/2014/main" id="{691DEAEA-91FB-4BF8-98D5-54A8E1BC4081}"/>
              </a:ext>
            </a:extLst>
          </p:cNvPr>
          <p:cNvSpPr>
            <a:spLocks noGrp="1"/>
          </p:cNvSpPr>
          <p:nvPr>
            <p:ph idx="1"/>
          </p:nvPr>
        </p:nvSpPr>
        <p:spPr/>
        <p:txBody>
          <a:bodyPr>
            <a:normAutofit/>
          </a:bodyPr>
          <a:lstStyle/>
          <a:p>
            <a:r>
              <a:rPr lang="en-US" dirty="0">
                <a:solidFill>
                  <a:srgbClr val="381BB5"/>
                </a:solidFill>
              </a:rPr>
              <a:t>Your proposed trade name, proposed trademark(s), and proposed domain name(s) should be carefully chosen and the steps taken to register these should be referred to in your business plan.</a:t>
            </a:r>
          </a:p>
          <a:p>
            <a:r>
              <a:rPr lang="en-US" dirty="0">
                <a:solidFill>
                  <a:srgbClr val="381BB5"/>
                </a:solidFill>
              </a:rPr>
              <a:t>Do due diligence before investing a lot of time and money in launching a new brand.  Companies need to be sure the brand fits within the image of company.</a:t>
            </a:r>
          </a:p>
          <a:p>
            <a:r>
              <a:rPr lang="en-US" dirty="0">
                <a:solidFill>
                  <a:srgbClr val="381BB5"/>
                </a:solidFill>
              </a:rPr>
              <a:t>Obtain a clearance search to make sure the new brand is available and doesn't infringe on anyone’s prior rights.</a:t>
            </a:r>
          </a:p>
          <a:p>
            <a:r>
              <a:rPr lang="en-US" dirty="0">
                <a:solidFill>
                  <a:srgbClr val="381BB5"/>
                </a:solidFill>
              </a:rPr>
              <a:t>Keep in mind that the more you differentiate your brand from others in your industry, the easier it'll be to protect</a:t>
            </a:r>
            <a:r>
              <a:rPr lang="en-US" dirty="0"/>
              <a:t>. </a:t>
            </a:r>
          </a:p>
        </p:txBody>
      </p:sp>
    </p:spTree>
    <p:extLst>
      <p:ext uri="{BB962C8B-B14F-4D97-AF65-F5344CB8AC3E}">
        <p14:creationId xmlns:p14="http://schemas.microsoft.com/office/powerpoint/2010/main" val="3367726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0B716-FCC4-4C5F-93E9-B37BFB9E8DE3}"/>
              </a:ext>
            </a:extLst>
          </p:cNvPr>
          <p:cNvSpPr>
            <a:spLocks noGrp="1"/>
          </p:cNvSpPr>
          <p:nvPr>
            <p:ph type="title"/>
          </p:nvPr>
        </p:nvSpPr>
        <p:spPr/>
        <p:txBody>
          <a:bodyPr>
            <a:normAutofit/>
          </a:bodyPr>
          <a:lstStyle/>
          <a:p>
            <a:pPr algn="ctr"/>
            <a:r>
              <a:rPr lang="en-US" sz="3600" dirty="0">
                <a:solidFill>
                  <a:srgbClr val="990033"/>
                </a:solidFill>
              </a:rPr>
              <a:t>Best Practices for Protecting Brands?</a:t>
            </a:r>
            <a:endParaRPr lang="en-US" sz="3600" dirty="0"/>
          </a:p>
        </p:txBody>
      </p:sp>
      <p:sp>
        <p:nvSpPr>
          <p:cNvPr id="3" name="Content Placeholder 2">
            <a:extLst>
              <a:ext uri="{FF2B5EF4-FFF2-40B4-BE49-F238E27FC236}">
                <a16:creationId xmlns:a16="http://schemas.microsoft.com/office/drawing/2014/main" id="{422345BA-103D-4BFB-8064-32609FD69903}"/>
              </a:ext>
            </a:extLst>
          </p:cNvPr>
          <p:cNvSpPr>
            <a:spLocks noGrp="1"/>
          </p:cNvSpPr>
          <p:nvPr>
            <p:ph idx="1"/>
          </p:nvPr>
        </p:nvSpPr>
        <p:spPr/>
        <p:txBody>
          <a:bodyPr>
            <a:normAutofit/>
          </a:bodyPr>
          <a:lstStyle/>
          <a:p>
            <a:r>
              <a:rPr lang="en-US" dirty="0">
                <a:solidFill>
                  <a:srgbClr val="381BB5"/>
                </a:solidFill>
              </a:rPr>
              <a:t>Failing to research a brand before adoption can lead to denial of registration by the national and international trademark registries or, worse, receiving a cease and desist letter from another brand owner. </a:t>
            </a:r>
          </a:p>
          <a:p>
            <a:r>
              <a:rPr lang="en-US" dirty="0">
                <a:solidFill>
                  <a:srgbClr val="381BB5"/>
                </a:solidFill>
              </a:rPr>
              <a:t>Identify and classify your IP portfolio. This invariably includes confidential information/trade secrets, trade name(s), and trademark(s), often also domain names, industrial designs and copyright and related rights, and sometimes utility models and patents for inventions.</a:t>
            </a:r>
          </a:p>
          <a:p>
            <a:r>
              <a:rPr lang="en-US" dirty="0">
                <a:solidFill>
                  <a:srgbClr val="381BB5"/>
                </a:solidFill>
              </a:rPr>
              <a:t>Develop a procedure for identifying your brand assets?</a:t>
            </a:r>
          </a:p>
        </p:txBody>
      </p:sp>
    </p:spTree>
    <p:extLst>
      <p:ext uri="{BB962C8B-B14F-4D97-AF65-F5344CB8AC3E}">
        <p14:creationId xmlns:p14="http://schemas.microsoft.com/office/powerpoint/2010/main" val="2431388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55778-15D4-4C35-A737-48976310EE62}"/>
              </a:ext>
            </a:extLst>
          </p:cNvPr>
          <p:cNvSpPr>
            <a:spLocks noGrp="1"/>
          </p:cNvSpPr>
          <p:nvPr>
            <p:ph type="title"/>
          </p:nvPr>
        </p:nvSpPr>
        <p:spPr/>
        <p:txBody>
          <a:bodyPr>
            <a:normAutofit/>
          </a:bodyPr>
          <a:lstStyle/>
          <a:p>
            <a:pPr algn="ctr"/>
            <a:r>
              <a:rPr lang="en-US" sz="3600" dirty="0">
                <a:solidFill>
                  <a:srgbClr val="990033"/>
                </a:solidFill>
              </a:rPr>
              <a:t>Best Practices for Protecting Brands?</a:t>
            </a:r>
            <a:endParaRPr lang="en-US" sz="3600" dirty="0"/>
          </a:p>
        </p:txBody>
      </p:sp>
      <p:sp>
        <p:nvSpPr>
          <p:cNvPr id="3" name="Content Placeholder 2">
            <a:extLst>
              <a:ext uri="{FF2B5EF4-FFF2-40B4-BE49-F238E27FC236}">
                <a16:creationId xmlns:a16="http://schemas.microsoft.com/office/drawing/2014/main" id="{92125509-0E96-4E8A-9B54-166911E0AFD7}"/>
              </a:ext>
            </a:extLst>
          </p:cNvPr>
          <p:cNvSpPr>
            <a:spLocks noGrp="1"/>
          </p:cNvSpPr>
          <p:nvPr>
            <p:ph idx="1"/>
          </p:nvPr>
        </p:nvSpPr>
        <p:spPr/>
        <p:txBody>
          <a:bodyPr>
            <a:normAutofit/>
          </a:bodyPr>
          <a:lstStyle/>
          <a:p>
            <a:r>
              <a:rPr lang="en-US" dirty="0">
                <a:solidFill>
                  <a:srgbClr val="381BB5"/>
                </a:solidFill>
              </a:rPr>
              <a:t>Create an IP- brand portfolio. </a:t>
            </a:r>
          </a:p>
          <a:p>
            <a:r>
              <a:rPr lang="en-US" dirty="0">
                <a:solidFill>
                  <a:srgbClr val="381BB5"/>
                </a:solidFill>
              </a:rPr>
              <a:t>Assess whether your brand assets are registrable. If so, are they or should they be registered? Are they also registered in foreign countries/ export markets? Is the registration to be renewed? If yes, when?</a:t>
            </a:r>
          </a:p>
          <a:p>
            <a:r>
              <a:rPr lang="en-US" dirty="0">
                <a:solidFill>
                  <a:srgbClr val="381BB5"/>
                </a:solidFill>
              </a:rPr>
              <a:t>Conduct annual brand audits. </a:t>
            </a:r>
          </a:p>
          <a:p>
            <a:r>
              <a:rPr lang="en-US" dirty="0">
                <a:solidFill>
                  <a:srgbClr val="381BB5"/>
                </a:solidFill>
              </a:rPr>
              <a:t>If you commercialize your IP assets (regardless whether in-house or with a partner), do you have arrangements securing the ownership or co-ownership of your IP assets?</a:t>
            </a:r>
          </a:p>
          <a:p>
            <a:endParaRPr lang="en-US" dirty="0">
              <a:solidFill>
                <a:srgbClr val="381BB5"/>
              </a:solidFill>
            </a:endParaRPr>
          </a:p>
          <a:p>
            <a:endParaRPr lang="en-US" dirty="0"/>
          </a:p>
        </p:txBody>
      </p:sp>
    </p:spTree>
    <p:extLst>
      <p:ext uri="{BB962C8B-B14F-4D97-AF65-F5344CB8AC3E}">
        <p14:creationId xmlns:p14="http://schemas.microsoft.com/office/powerpoint/2010/main" val="405478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57E81-9B08-4C0F-B8CC-92FE18F88821}"/>
              </a:ext>
            </a:extLst>
          </p:cNvPr>
          <p:cNvSpPr>
            <a:spLocks noGrp="1"/>
          </p:cNvSpPr>
          <p:nvPr>
            <p:ph type="title"/>
          </p:nvPr>
        </p:nvSpPr>
        <p:spPr/>
        <p:txBody>
          <a:bodyPr>
            <a:normAutofit/>
          </a:bodyPr>
          <a:lstStyle/>
          <a:p>
            <a:pPr algn="ctr"/>
            <a:r>
              <a:rPr lang="en-US" sz="3600" dirty="0">
                <a:solidFill>
                  <a:srgbClr val="990033"/>
                </a:solidFill>
              </a:rPr>
              <a:t>Best Practices for Protecting Brands?</a:t>
            </a:r>
            <a:endParaRPr lang="en-US" sz="3600" dirty="0"/>
          </a:p>
        </p:txBody>
      </p:sp>
      <p:sp>
        <p:nvSpPr>
          <p:cNvPr id="3" name="Content Placeholder 2">
            <a:extLst>
              <a:ext uri="{FF2B5EF4-FFF2-40B4-BE49-F238E27FC236}">
                <a16:creationId xmlns:a16="http://schemas.microsoft.com/office/drawing/2014/main" id="{96FAABDD-94C1-4107-8EF8-D4B3F9EEC57E}"/>
              </a:ext>
            </a:extLst>
          </p:cNvPr>
          <p:cNvSpPr>
            <a:spLocks noGrp="1"/>
          </p:cNvSpPr>
          <p:nvPr>
            <p:ph idx="1"/>
          </p:nvPr>
        </p:nvSpPr>
        <p:spPr/>
        <p:txBody>
          <a:bodyPr>
            <a:normAutofit fontScale="92500" lnSpcReduction="10000"/>
          </a:bodyPr>
          <a:lstStyle/>
          <a:p>
            <a:r>
              <a:rPr lang="en-US" dirty="0">
                <a:solidFill>
                  <a:srgbClr val="381BB5"/>
                </a:solidFill>
              </a:rPr>
              <a:t>If you outsource a part of your business activities, do you have contracts in place that ensure your IP rights over the outsourced work and prohibit others from taking advantage or commercializing your product without your prior agreement?</a:t>
            </a:r>
          </a:p>
          <a:p>
            <a:r>
              <a:rPr lang="en-US" dirty="0">
                <a:solidFill>
                  <a:srgbClr val="381BB5"/>
                </a:solidFill>
              </a:rPr>
              <a:t>When you use external contractors to write and design your marketing and promotional material or your web site/web pages, do their contracts specify who owns the IP that would be created? If employees do so, then is the work within the scope of their individual employment? If not, then have you taken a written assignment of copyright and other appropriate IP rights? Have you proper permissions to use written material, graphics, photographs, music or anything else created by a third party for use on your web site or in any other manner?</a:t>
            </a:r>
          </a:p>
          <a:p>
            <a:endParaRPr lang="en-US" dirty="0">
              <a:solidFill>
                <a:srgbClr val="381BB5"/>
              </a:solidFill>
            </a:endParaRPr>
          </a:p>
          <a:p>
            <a:endParaRPr lang="en-US" dirty="0"/>
          </a:p>
        </p:txBody>
      </p:sp>
    </p:spTree>
    <p:extLst>
      <p:ext uri="{BB962C8B-B14F-4D97-AF65-F5344CB8AC3E}">
        <p14:creationId xmlns:p14="http://schemas.microsoft.com/office/powerpoint/2010/main" val="1273253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5123-C03E-44CC-83DF-B0B184577198}"/>
              </a:ext>
            </a:extLst>
          </p:cNvPr>
          <p:cNvSpPr>
            <a:spLocks noGrp="1"/>
          </p:cNvSpPr>
          <p:nvPr>
            <p:ph type="title"/>
          </p:nvPr>
        </p:nvSpPr>
        <p:spPr/>
        <p:txBody>
          <a:bodyPr>
            <a:normAutofit/>
          </a:bodyPr>
          <a:lstStyle/>
          <a:p>
            <a:pPr algn="ctr"/>
            <a:r>
              <a:rPr lang="en-US" sz="3600" dirty="0">
                <a:solidFill>
                  <a:srgbClr val="990033"/>
                </a:solidFill>
              </a:rPr>
              <a:t>Best Practices for Protecting Brands?</a:t>
            </a:r>
            <a:endParaRPr lang="en-US" sz="3600" dirty="0"/>
          </a:p>
        </p:txBody>
      </p:sp>
      <p:sp>
        <p:nvSpPr>
          <p:cNvPr id="3" name="Content Placeholder 2">
            <a:extLst>
              <a:ext uri="{FF2B5EF4-FFF2-40B4-BE49-F238E27FC236}">
                <a16:creationId xmlns:a16="http://schemas.microsoft.com/office/drawing/2014/main" id="{2D572E1E-F8BD-4DDE-9414-AD983755D6F3}"/>
              </a:ext>
            </a:extLst>
          </p:cNvPr>
          <p:cNvSpPr>
            <a:spLocks noGrp="1"/>
          </p:cNvSpPr>
          <p:nvPr>
            <p:ph idx="1"/>
          </p:nvPr>
        </p:nvSpPr>
        <p:spPr/>
        <p:txBody>
          <a:bodyPr>
            <a:normAutofit fontScale="92500" lnSpcReduction="10000"/>
          </a:bodyPr>
          <a:lstStyle/>
          <a:p>
            <a:r>
              <a:rPr lang="en-US" dirty="0">
                <a:solidFill>
                  <a:srgbClr val="381BB5"/>
                </a:solidFill>
              </a:rPr>
              <a:t>Does your web site have any metatags, hypertext links, frames or deep links to other web sites? Are these duly authorized by the third parties concerned?</a:t>
            </a:r>
          </a:p>
          <a:p>
            <a:r>
              <a:rPr lang="en-US" dirty="0">
                <a:solidFill>
                  <a:srgbClr val="381BB5"/>
                </a:solidFill>
              </a:rPr>
              <a:t>Do you know enough about your competitor's IP strategies and IP portfolios?</a:t>
            </a:r>
          </a:p>
          <a:p>
            <a:r>
              <a:rPr lang="en-US" dirty="0">
                <a:solidFill>
                  <a:srgbClr val="381BB5"/>
                </a:solidFill>
              </a:rPr>
              <a:t>Do you obtain competitive intelligence on your competitors by searching trademark and industrial design registers?  You can acquire detailed legal, and business information about a competitor's operations and products to assess whether there is a market for your products. In addition, an IP search allows you to verify whether you can protect your IP, whether you are infringing another party's IP and whether others are already infringing or likely to infringe your IP rights.</a:t>
            </a:r>
          </a:p>
          <a:p>
            <a:endParaRPr lang="en-US" dirty="0">
              <a:solidFill>
                <a:srgbClr val="381BB5"/>
              </a:solidFill>
            </a:endParaRPr>
          </a:p>
          <a:p>
            <a:endParaRPr lang="en-US" dirty="0">
              <a:solidFill>
                <a:srgbClr val="381BB5"/>
              </a:solidFill>
            </a:endParaRPr>
          </a:p>
          <a:p>
            <a:endParaRPr lang="en-US" dirty="0"/>
          </a:p>
        </p:txBody>
      </p:sp>
    </p:spTree>
    <p:extLst>
      <p:ext uri="{BB962C8B-B14F-4D97-AF65-F5344CB8AC3E}">
        <p14:creationId xmlns:p14="http://schemas.microsoft.com/office/powerpoint/2010/main" val="939289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A9BE4-C564-4B25-AF9A-FD1915D0DAA8}"/>
              </a:ext>
            </a:extLst>
          </p:cNvPr>
          <p:cNvSpPr>
            <a:spLocks noGrp="1"/>
          </p:cNvSpPr>
          <p:nvPr>
            <p:ph type="title"/>
          </p:nvPr>
        </p:nvSpPr>
        <p:spPr/>
        <p:txBody>
          <a:bodyPr>
            <a:normAutofit/>
          </a:bodyPr>
          <a:lstStyle/>
          <a:p>
            <a:pPr algn="ctr"/>
            <a:r>
              <a:rPr lang="en-US" sz="3600" dirty="0">
                <a:solidFill>
                  <a:srgbClr val="990033"/>
                </a:solidFill>
              </a:rPr>
              <a:t>Best Practices for Protecting Brands?</a:t>
            </a:r>
            <a:endParaRPr lang="en-US" sz="3600" dirty="0"/>
          </a:p>
        </p:txBody>
      </p:sp>
      <p:sp>
        <p:nvSpPr>
          <p:cNvPr id="3" name="Content Placeholder 2">
            <a:extLst>
              <a:ext uri="{FF2B5EF4-FFF2-40B4-BE49-F238E27FC236}">
                <a16:creationId xmlns:a16="http://schemas.microsoft.com/office/drawing/2014/main" id="{A85317DD-8D28-4FE5-A1AC-1CA3CAEC0892}"/>
              </a:ext>
            </a:extLst>
          </p:cNvPr>
          <p:cNvSpPr>
            <a:spLocks noGrp="1"/>
          </p:cNvSpPr>
          <p:nvPr>
            <p:ph idx="1"/>
          </p:nvPr>
        </p:nvSpPr>
        <p:spPr>
          <a:xfrm>
            <a:off x="932329" y="1839072"/>
            <a:ext cx="10515600" cy="4351338"/>
          </a:xfrm>
        </p:spPr>
        <p:txBody>
          <a:bodyPr>
            <a:normAutofit/>
          </a:bodyPr>
          <a:lstStyle/>
          <a:p>
            <a:r>
              <a:rPr lang="en-US" dirty="0">
                <a:solidFill>
                  <a:srgbClr val="381BB5"/>
                </a:solidFill>
              </a:rPr>
              <a:t>Do you have an IP policy and IP strategy for your enterprise?</a:t>
            </a:r>
          </a:p>
          <a:p>
            <a:r>
              <a:rPr lang="en-US" dirty="0">
                <a:solidFill>
                  <a:srgbClr val="381BB5"/>
                </a:solidFill>
              </a:rPr>
              <a:t>How do you currently identify, protect, leverage and manage your IP assets?</a:t>
            </a:r>
          </a:p>
          <a:p>
            <a:r>
              <a:rPr lang="en-US" dirty="0">
                <a:solidFill>
                  <a:srgbClr val="381BB5"/>
                </a:solidFill>
              </a:rPr>
              <a:t>Do you have a special marketing strategy? Do you plan to export? If so, have you used or plan to use a regional or international filing or registration system (such as the Madrid system or the EUTM for trademark or design registrations?</a:t>
            </a:r>
          </a:p>
          <a:p>
            <a:endParaRPr lang="en-US" dirty="0"/>
          </a:p>
        </p:txBody>
      </p:sp>
    </p:spTree>
    <p:extLst>
      <p:ext uri="{BB962C8B-B14F-4D97-AF65-F5344CB8AC3E}">
        <p14:creationId xmlns:p14="http://schemas.microsoft.com/office/powerpoint/2010/main" val="4189016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A91D-9071-4650-A7FD-9AAD90288116}"/>
              </a:ext>
            </a:extLst>
          </p:cNvPr>
          <p:cNvSpPr>
            <a:spLocks noGrp="1"/>
          </p:cNvSpPr>
          <p:nvPr>
            <p:ph type="title"/>
          </p:nvPr>
        </p:nvSpPr>
        <p:spPr/>
        <p:txBody>
          <a:bodyPr/>
          <a:lstStyle/>
          <a:p>
            <a:pPr algn="ctr"/>
            <a:r>
              <a:rPr lang="en-US" dirty="0">
                <a:solidFill>
                  <a:srgbClr val="990033"/>
                </a:solidFill>
              </a:rPr>
              <a:t>B</a:t>
            </a:r>
            <a:r>
              <a:rPr lang="en-US" sz="3600" dirty="0">
                <a:solidFill>
                  <a:srgbClr val="990033"/>
                </a:solidFill>
              </a:rPr>
              <a:t>est Practices for Protecting Brands?</a:t>
            </a:r>
            <a:endParaRPr lang="en-US" sz="3600" dirty="0"/>
          </a:p>
        </p:txBody>
      </p:sp>
      <p:sp>
        <p:nvSpPr>
          <p:cNvPr id="3" name="Content Placeholder 2">
            <a:extLst>
              <a:ext uri="{FF2B5EF4-FFF2-40B4-BE49-F238E27FC236}">
                <a16:creationId xmlns:a16="http://schemas.microsoft.com/office/drawing/2014/main" id="{EED17FB5-21B3-40AF-A8F0-BEBCBDA61AEA}"/>
              </a:ext>
            </a:extLst>
          </p:cNvPr>
          <p:cNvSpPr>
            <a:spLocks noGrp="1"/>
          </p:cNvSpPr>
          <p:nvPr>
            <p:ph idx="1"/>
          </p:nvPr>
        </p:nvSpPr>
        <p:spPr/>
        <p:txBody>
          <a:bodyPr>
            <a:normAutofit fontScale="92500" lnSpcReduction="20000"/>
          </a:bodyPr>
          <a:lstStyle/>
          <a:p>
            <a:r>
              <a:rPr lang="en-US" dirty="0">
                <a:solidFill>
                  <a:srgbClr val="381BB5"/>
                </a:solidFill>
              </a:rPr>
              <a:t>Have you considered taxation and incentives issues associated with the commercialization of your IP? There may be taxation-related requisites (such as registering) to the commercialization of IP. The taxation treatment of revenues and expenses resulting from the commercialization of your IP can differ widely from the accounting treatment. There may be government financial assistance measures associated with IP assets and their commercialization.</a:t>
            </a:r>
          </a:p>
          <a:p>
            <a:r>
              <a:rPr lang="en-US" dirty="0">
                <a:solidFill>
                  <a:srgbClr val="381BB5"/>
                </a:solidFill>
              </a:rPr>
              <a:t>Do you plan to use your IP assets as security or collateral for a loan, or to create a tradable security in the securities market? What is the possibility of securitization of future revenue streams linked to a bundle/portfolio of your IP assets?</a:t>
            </a:r>
          </a:p>
          <a:p>
            <a:r>
              <a:rPr lang="en-US" dirty="0">
                <a:solidFill>
                  <a:srgbClr val="381BB5"/>
                </a:solidFill>
              </a:rPr>
              <a:t>Do you have a staff education program that covers the management and protection of your IP assets?</a:t>
            </a:r>
          </a:p>
          <a:p>
            <a:endParaRPr lang="en-US" dirty="0"/>
          </a:p>
        </p:txBody>
      </p:sp>
    </p:spTree>
    <p:extLst>
      <p:ext uri="{BB962C8B-B14F-4D97-AF65-F5344CB8AC3E}">
        <p14:creationId xmlns:p14="http://schemas.microsoft.com/office/powerpoint/2010/main" val="254821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D73D4-42E1-4CD8-835F-8DB03FA8641D}"/>
              </a:ext>
            </a:extLst>
          </p:cNvPr>
          <p:cNvSpPr>
            <a:spLocks noGrp="1"/>
          </p:cNvSpPr>
          <p:nvPr>
            <p:ph type="title"/>
          </p:nvPr>
        </p:nvSpPr>
        <p:spPr/>
        <p:txBody>
          <a:bodyPr/>
          <a:lstStyle/>
          <a:p>
            <a:pPr algn="ctr"/>
            <a:r>
              <a:rPr lang="en-US" dirty="0">
                <a:solidFill>
                  <a:srgbClr val="990033"/>
                </a:solidFill>
              </a:rPr>
              <a:t>Best Practices for Protecting Brands?</a:t>
            </a:r>
            <a:endParaRPr lang="en-US" dirty="0"/>
          </a:p>
        </p:txBody>
      </p:sp>
      <p:sp>
        <p:nvSpPr>
          <p:cNvPr id="3" name="Content Placeholder 2">
            <a:extLst>
              <a:ext uri="{FF2B5EF4-FFF2-40B4-BE49-F238E27FC236}">
                <a16:creationId xmlns:a16="http://schemas.microsoft.com/office/drawing/2014/main" id="{943BA828-6302-4713-936D-AE6A388BE9E0}"/>
              </a:ext>
            </a:extLst>
          </p:cNvPr>
          <p:cNvSpPr>
            <a:spLocks noGrp="1"/>
          </p:cNvSpPr>
          <p:nvPr>
            <p:ph idx="1"/>
          </p:nvPr>
        </p:nvSpPr>
        <p:spPr/>
        <p:txBody>
          <a:bodyPr/>
          <a:lstStyle/>
          <a:p>
            <a:r>
              <a:rPr lang="en-US" dirty="0">
                <a:solidFill>
                  <a:srgbClr val="381BB5"/>
                </a:solidFill>
              </a:rPr>
              <a:t>Part of developing an effective trademark strategy is ensuring that your business is the only one that capitalizes on the goodwill you’ve created.</a:t>
            </a:r>
          </a:p>
          <a:p>
            <a:r>
              <a:rPr lang="en-US" dirty="0">
                <a:solidFill>
                  <a:srgbClr val="381BB5"/>
                </a:solidFill>
              </a:rPr>
              <a:t> To pre-empt trademark infringement by others, you should provide notice of your trademark rights in most if not all instances of using the trademark. For example, you may mark your trademark with a circled “R”, i.e. ®, if the trademark is registered in that jurisdiction. If it is not yet registered, you may mark it with “TM”, usually done in superscript, i.e. ™ to indicate to others that you are using the word, words, design or slogan as a trademark.</a:t>
            </a:r>
          </a:p>
          <a:p>
            <a:endParaRPr lang="en-US" dirty="0"/>
          </a:p>
        </p:txBody>
      </p:sp>
    </p:spTree>
    <p:extLst>
      <p:ext uri="{BB962C8B-B14F-4D97-AF65-F5344CB8AC3E}">
        <p14:creationId xmlns:p14="http://schemas.microsoft.com/office/powerpoint/2010/main" val="273905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36B3-C1B3-46BC-9BEB-44AEC605949A}"/>
              </a:ext>
            </a:extLst>
          </p:cNvPr>
          <p:cNvSpPr>
            <a:spLocks noGrp="1"/>
          </p:cNvSpPr>
          <p:nvPr>
            <p:ph type="title"/>
          </p:nvPr>
        </p:nvSpPr>
        <p:spPr/>
        <p:txBody>
          <a:bodyPr>
            <a:normAutofit/>
          </a:bodyPr>
          <a:lstStyle/>
          <a:p>
            <a:pPr algn="ctr"/>
            <a:r>
              <a:rPr lang="en-US" sz="3600" dirty="0">
                <a:solidFill>
                  <a:srgbClr val="990033"/>
                </a:solidFill>
              </a:rPr>
              <a:t>Should IPRs Be Part of a Business Plan?</a:t>
            </a:r>
            <a:endParaRPr lang="en-US" sz="3600" dirty="0"/>
          </a:p>
        </p:txBody>
      </p:sp>
      <p:sp>
        <p:nvSpPr>
          <p:cNvPr id="3" name="Content Placeholder 2">
            <a:extLst>
              <a:ext uri="{FF2B5EF4-FFF2-40B4-BE49-F238E27FC236}">
                <a16:creationId xmlns:a16="http://schemas.microsoft.com/office/drawing/2014/main" id="{04A201AA-9212-4050-80FD-A68A3DE34571}"/>
              </a:ext>
            </a:extLst>
          </p:cNvPr>
          <p:cNvSpPr>
            <a:spLocks noGrp="1"/>
          </p:cNvSpPr>
          <p:nvPr>
            <p:ph idx="1"/>
          </p:nvPr>
        </p:nvSpPr>
        <p:spPr/>
        <p:txBody>
          <a:bodyPr/>
          <a:lstStyle/>
          <a:p>
            <a:r>
              <a:rPr lang="en-US" dirty="0">
                <a:solidFill>
                  <a:srgbClr val="381BB5"/>
                </a:solidFill>
                <a:latin typeface="Arial" panose="020B0604020202020204" pitchFamily="34" charset="0"/>
              </a:rPr>
              <a:t>Building a business requires various types of resources such as building a network of relationships and reliable sources of funding.  </a:t>
            </a:r>
          </a:p>
          <a:p>
            <a:r>
              <a:rPr lang="en-US" dirty="0">
                <a:solidFill>
                  <a:srgbClr val="381BB5"/>
                </a:solidFill>
                <a:latin typeface="Arial" panose="020B0604020202020204" pitchFamily="34" charset="0"/>
              </a:rPr>
              <a:t>The intellectual property (IP) protection system provides a key tool for (1) keeping at bay unscrupulous competitors, (2) developing relationships with employees, consultants, suppliers, subcontractors, business partners and customers, and (3) obtaining funds</a:t>
            </a:r>
            <a:r>
              <a:rPr lang="en-US" dirty="0">
                <a:solidFill>
                  <a:srgbClr val="3B3B3B"/>
                </a:solidFill>
                <a:latin typeface="Arial" panose="020B0604020202020204" pitchFamily="34" charset="0"/>
              </a:rPr>
              <a:t>.</a:t>
            </a:r>
            <a:endParaRPr lang="en-US" dirty="0"/>
          </a:p>
          <a:p>
            <a:endParaRPr lang="en-US" dirty="0"/>
          </a:p>
        </p:txBody>
      </p:sp>
    </p:spTree>
    <p:extLst>
      <p:ext uri="{BB962C8B-B14F-4D97-AF65-F5344CB8AC3E}">
        <p14:creationId xmlns:p14="http://schemas.microsoft.com/office/powerpoint/2010/main" val="4195808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F56FB-E2D9-46FD-8895-3BD67B5B2DA4}"/>
              </a:ext>
            </a:extLst>
          </p:cNvPr>
          <p:cNvSpPr>
            <a:spLocks noGrp="1"/>
          </p:cNvSpPr>
          <p:nvPr>
            <p:ph type="title"/>
          </p:nvPr>
        </p:nvSpPr>
        <p:spPr/>
        <p:txBody>
          <a:bodyPr/>
          <a:lstStyle/>
          <a:p>
            <a:pPr algn="ctr"/>
            <a:r>
              <a:rPr lang="en-US" dirty="0">
                <a:solidFill>
                  <a:srgbClr val="990033"/>
                </a:solidFill>
              </a:rPr>
              <a:t>Conclusion</a:t>
            </a:r>
          </a:p>
        </p:txBody>
      </p:sp>
      <p:sp>
        <p:nvSpPr>
          <p:cNvPr id="3" name="Content Placeholder 2">
            <a:extLst>
              <a:ext uri="{FF2B5EF4-FFF2-40B4-BE49-F238E27FC236}">
                <a16:creationId xmlns:a16="http://schemas.microsoft.com/office/drawing/2014/main" id="{A4AB2487-5CC7-4E93-B7F9-C049B0998700}"/>
              </a:ext>
            </a:extLst>
          </p:cNvPr>
          <p:cNvSpPr>
            <a:spLocks noGrp="1"/>
          </p:cNvSpPr>
          <p:nvPr>
            <p:ph idx="1"/>
          </p:nvPr>
        </p:nvSpPr>
        <p:spPr/>
        <p:txBody>
          <a:bodyPr/>
          <a:lstStyle/>
          <a:p>
            <a:r>
              <a:rPr lang="en-US" dirty="0">
                <a:solidFill>
                  <a:srgbClr val="381BB5"/>
                </a:solidFill>
                <a:latin typeface="arial" panose="020B0604020202020204" pitchFamily="34" charset="0"/>
              </a:rPr>
              <a:t>The right trademark strategy can take your brand from good to great by creating consumer recognition and goodwill. Careful consideration and execution of one’s trademark strategy is essential to shape consumer perception of your business and brands.</a:t>
            </a:r>
          </a:p>
          <a:p>
            <a:endParaRPr lang="en-US" dirty="0"/>
          </a:p>
          <a:p>
            <a:pPr marL="0" indent="0" algn="ctr">
              <a:buNone/>
            </a:pPr>
            <a:r>
              <a:rPr lang="en-US" sz="4000" dirty="0">
                <a:solidFill>
                  <a:srgbClr val="990033"/>
                </a:solidFill>
              </a:rPr>
              <a:t>The End</a:t>
            </a:r>
          </a:p>
        </p:txBody>
      </p:sp>
    </p:spTree>
    <p:extLst>
      <p:ext uri="{BB962C8B-B14F-4D97-AF65-F5344CB8AC3E}">
        <p14:creationId xmlns:p14="http://schemas.microsoft.com/office/powerpoint/2010/main" val="1341312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E750F-63B3-453E-BD20-9CACAB93935B}"/>
              </a:ext>
            </a:extLst>
          </p:cNvPr>
          <p:cNvSpPr>
            <a:spLocks noGrp="1"/>
          </p:cNvSpPr>
          <p:nvPr>
            <p:ph type="title"/>
          </p:nvPr>
        </p:nvSpPr>
        <p:spPr/>
        <p:txBody>
          <a:bodyPr>
            <a:normAutofit/>
          </a:bodyPr>
          <a:lstStyle/>
          <a:p>
            <a:pPr algn="ctr"/>
            <a:r>
              <a:rPr lang="en-US" sz="3600" dirty="0"/>
              <a:t> </a:t>
            </a:r>
            <a:r>
              <a:rPr lang="en-US" sz="3600" dirty="0">
                <a:solidFill>
                  <a:srgbClr val="990033"/>
                </a:solidFill>
              </a:rPr>
              <a:t>Should Intellectual Property Rights Be Part of a Business Plan?</a:t>
            </a:r>
          </a:p>
        </p:txBody>
      </p:sp>
      <p:sp>
        <p:nvSpPr>
          <p:cNvPr id="3" name="Content Placeholder 2">
            <a:extLst>
              <a:ext uri="{FF2B5EF4-FFF2-40B4-BE49-F238E27FC236}">
                <a16:creationId xmlns:a16="http://schemas.microsoft.com/office/drawing/2014/main" id="{47D0432C-E149-4B29-AA38-CE3B8E564438}"/>
              </a:ext>
            </a:extLst>
          </p:cNvPr>
          <p:cNvSpPr>
            <a:spLocks noGrp="1"/>
          </p:cNvSpPr>
          <p:nvPr>
            <p:ph idx="1"/>
          </p:nvPr>
        </p:nvSpPr>
        <p:spPr/>
        <p:txBody>
          <a:bodyPr>
            <a:normAutofit/>
          </a:bodyPr>
          <a:lstStyle/>
          <a:p>
            <a:r>
              <a:rPr lang="en-US" sz="2400" dirty="0">
                <a:solidFill>
                  <a:srgbClr val="381BB5"/>
                </a:solidFill>
              </a:rPr>
              <a:t>If IP is an important asset for your business (i.e. if you own industrial designs, reputable trademarks or hold the economic rights to copyright works), then it should be a key part of your business plan.</a:t>
            </a:r>
          </a:p>
          <a:p>
            <a:r>
              <a:rPr lang="en-US" sz="2400" dirty="0">
                <a:solidFill>
                  <a:srgbClr val="381BB5"/>
                </a:solidFill>
              </a:rPr>
              <a:t> Reference to the assets of a company and of its market opportunities should not only list the tangible assets (e.g. factories, equipment, capital, etc.) but also the intangible assets as the latter are increasingly the key to a company's success in a hyper competitive environment. </a:t>
            </a:r>
          </a:p>
          <a:p>
            <a:r>
              <a:rPr lang="en-US" sz="2400" dirty="0">
                <a:solidFill>
                  <a:srgbClr val="381BB5"/>
                </a:solidFill>
              </a:rPr>
              <a:t>Indications that confirms due diligence on your part in the management of IP assets is likely to play an important role in convincing start-up service providers and investors of your company's potential.</a:t>
            </a:r>
            <a:endParaRPr lang="en-US" sz="2400" dirty="0"/>
          </a:p>
        </p:txBody>
      </p:sp>
    </p:spTree>
    <p:extLst>
      <p:ext uri="{BB962C8B-B14F-4D97-AF65-F5344CB8AC3E}">
        <p14:creationId xmlns:p14="http://schemas.microsoft.com/office/powerpoint/2010/main" val="2035529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92106-D83C-4BE8-AC96-6D79D77116A0}"/>
              </a:ext>
            </a:extLst>
          </p:cNvPr>
          <p:cNvSpPr>
            <a:spLocks noGrp="1"/>
          </p:cNvSpPr>
          <p:nvPr>
            <p:ph type="title"/>
          </p:nvPr>
        </p:nvSpPr>
        <p:spPr/>
        <p:txBody>
          <a:bodyPr>
            <a:normAutofit/>
          </a:bodyPr>
          <a:lstStyle/>
          <a:p>
            <a:pPr algn="ctr"/>
            <a:r>
              <a:rPr lang="en-US" sz="3600" dirty="0">
                <a:solidFill>
                  <a:srgbClr val="990033"/>
                </a:solidFill>
              </a:rPr>
              <a:t>Intellectual Property Rights</a:t>
            </a:r>
            <a:br>
              <a:rPr lang="en-US" sz="3600" dirty="0"/>
            </a:br>
            <a:r>
              <a:rPr lang="en-US" sz="3600" dirty="0">
                <a:solidFill>
                  <a:srgbClr val="990033"/>
                </a:solidFill>
                <a:cs typeface="Calibri" panose="020F0502020204030204" pitchFamily="34" charset="0"/>
              </a:rPr>
              <a:t>Trademarks</a:t>
            </a:r>
            <a:endParaRPr lang="en-US" sz="3600" dirty="0"/>
          </a:p>
        </p:txBody>
      </p:sp>
      <p:sp>
        <p:nvSpPr>
          <p:cNvPr id="3" name="Content Placeholder 2">
            <a:extLst>
              <a:ext uri="{FF2B5EF4-FFF2-40B4-BE49-F238E27FC236}">
                <a16:creationId xmlns:a16="http://schemas.microsoft.com/office/drawing/2014/main" id="{2C2C8026-0EFE-4EE0-81A4-12EB465FA776}"/>
              </a:ext>
            </a:extLst>
          </p:cNvPr>
          <p:cNvSpPr>
            <a:spLocks noGrp="1"/>
          </p:cNvSpPr>
          <p:nvPr>
            <p:ph idx="1"/>
          </p:nvPr>
        </p:nvSpPr>
        <p:spPr>
          <a:xfrm>
            <a:off x="944732" y="2141537"/>
            <a:ext cx="10515600" cy="4351338"/>
          </a:xfrm>
        </p:spPr>
        <p:txBody>
          <a:bodyPr>
            <a:normAutofit fontScale="92500" lnSpcReduction="10000"/>
          </a:bodyPr>
          <a:lstStyle/>
          <a:p>
            <a:r>
              <a:rPr lang="en-US" dirty="0">
                <a:solidFill>
                  <a:srgbClr val="381BB5"/>
                </a:solidFill>
              </a:rPr>
              <a:t>It is important to have a distinct and unique brand that is recognizable by consumers as a symbol of quality and satisfaction. </a:t>
            </a:r>
          </a:p>
          <a:p>
            <a:r>
              <a:rPr lang="en-US" dirty="0">
                <a:solidFill>
                  <a:srgbClr val="381BB5"/>
                </a:solidFill>
              </a:rPr>
              <a:t>Even this type of brand is vulnerable to being infringed by competitors in an effort to reap the positive associations it evokes with consumers. </a:t>
            </a:r>
          </a:p>
          <a:p>
            <a:r>
              <a:rPr lang="en-US" dirty="0">
                <a:solidFill>
                  <a:srgbClr val="381BB5"/>
                </a:solidFill>
              </a:rPr>
              <a:t>A good trademark strategy involves:</a:t>
            </a:r>
          </a:p>
          <a:p>
            <a:pPr marL="514350" indent="-514350">
              <a:buFont typeface="+mj-lt"/>
              <a:buAutoNum type="arabicPeriod"/>
            </a:pPr>
            <a:r>
              <a:rPr lang="en-US" dirty="0">
                <a:solidFill>
                  <a:srgbClr val="381BB5"/>
                </a:solidFill>
              </a:rPr>
              <a:t>Creating a brand that resonates with consumers and is easy to market, and</a:t>
            </a:r>
          </a:p>
          <a:p>
            <a:pPr marL="514350" indent="-514350">
              <a:buFont typeface="+mj-lt"/>
              <a:buAutoNum type="arabicPeriod"/>
            </a:pPr>
            <a:r>
              <a:rPr lang="en-US" dirty="0">
                <a:solidFill>
                  <a:srgbClr val="381BB5"/>
                </a:solidFill>
              </a:rPr>
              <a:t>Ensuring that the trademark is protected against infringement, and</a:t>
            </a:r>
          </a:p>
          <a:p>
            <a:pPr marL="514350" indent="-514350">
              <a:buFont typeface="+mj-lt"/>
              <a:buAutoNum type="arabicPeriod"/>
            </a:pPr>
            <a:r>
              <a:rPr lang="en-US" dirty="0">
                <a:solidFill>
                  <a:srgbClr val="381BB5"/>
                </a:solidFill>
              </a:rPr>
              <a:t>Making certain that your trademark remains a symbol of your goods and services, rather than becoming descriptive of particular goods and services originating from anyone.</a:t>
            </a:r>
          </a:p>
        </p:txBody>
      </p:sp>
    </p:spTree>
    <p:extLst>
      <p:ext uri="{BB962C8B-B14F-4D97-AF65-F5344CB8AC3E}">
        <p14:creationId xmlns:p14="http://schemas.microsoft.com/office/powerpoint/2010/main" val="271028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3CB90-E562-4201-B334-F0564F0748C8}"/>
              </a:ext>
            </a:extLst>
          </p:cNvPr>
          <p:cNvSpPr>
            <a:spLocks noGrp="1"/>
          </p:cNvSpPr>
          <p:nvPr>
            <p:ph type="title"/>
          </p:nvPr>
        </p:nvSpPr>
        <p:spPr/>
        <p:txBody>
          <a:bodyPr>
            <a:normAutofit/>
          </a:bodyPr>
          <a:lstStyle/>
          <a:p>
            <a:pPr algn="ctr"/>
            <a:r>
              <a:rPr lang="en-US" sz="3600" dirty="0">
                <a:solidFill>
                  <a:srgbClr val="990033"/>
                </a:solidFill>
              </a:rPr>
              <a:t>Intellectual Property Rights</a:t>
            </a:r>
            <a:br>
              <a:rPr lang="en-US" sz="3600" dirty="0"/>
            </a:br>
            <a:r>
              <a:rPr lang="en-US" sz="3600" dirty="0">
                <a:solidFill>
                  <a:srgbClr val="990033"/>
                </a:solidFill>
                <a:cs typeface="Calibri" panose="020F0502020204030204" pitchFamily="34" charset="0"/>
              </a:rPr>
              <a:t>Trademarks</a:t>
            </a:r>
          </a:p>
        </p:txBody>
      </p:sp>
      <p:sp>
        <p:nvSpPr>
          <p:cNvPr id="3" name="Content Placeholder 2">
            <a:extLst>
              <a:ext uri="{FF2B5EF4-FFF2-40B4-BE49-F238E27FC236}">
                <a16:creationId xmlns:a16="http://schemas.microsoft.com/office/drawing/2014/main" id="{A877FE83-E904-400D-A7E0-2AAC83F082D0}"/>
              </a:ext>
            </a:extLst>
          </p:cNvPr>
          <p:cNvSpPr>
            <a:spLocks noGrp="1"/>
          </p:cNvSpPr>
          <p:nvPr>
            <p:ph idx="1"/>
          </p:nvPr>
        </p:nvSpPr>
        <p:spPr/>
        <p:txBody>
          <a:bodyPr>
            <a:normAutofit/>
          </a:bodyPr>
          <a:lstStyle/>
          <a:p>
            <a:r>
              <a:rPr lang="en-US" dirty="0">
                <a:solidFill>
                  <a:srgbClr val="381BB5"/>
                </a:solidFill>
              </a:rPr>
              <a:t>The ever increasing competition in the business world compels companies to be distinct; </a:t>
            </a:r>
            <a:r>
              <a:rPr lang="en-US" i="1" dirty="0">
                <a:solidFill>
                  <a:srgbClr val="381BB5"/>
                </a:solidFill>
              </a:rPr>
              <a:t> i.e. </a:t>
            </a:r>
            <a:r>
              <a:rPr lang="en-US" dirty="0">
                <a:solidFill>
                  <a:srgbClr val="381BB5"/>
                </a:solidFill>
              </a:rPr>
              <a:t>to stand out in order to garner a larger customer base and market share. </a:t>
            </a:r>
          </a:p>
          <a:p>
            <a:r>
              <a:rPr lang="en-US" dirty="0">
                <a:solidFill>
                  <a:srgbClr val="381BB5"/>
                </a:solidFill>
              </a:rPr>
              <a:t>Trade name, trademarks and domain names may be the prime elements that differentiate your product from those of competitors.</a:t>
            </a:r>
          </a:p>
          <a:p>
            <a:r>
              <a:rPr lang="en-US" dirty="0">
                <a:solidFill>
                  <a:srgbClr val="381BB5"/>
                </a:solidFill>
              </a:rPr>
              <a:t>Proper selection and use of </a:t>
            </a:r>
            <a:r>
              <a:rPr lang="en-US" b="1" dirty="0">
                <a:solidFill>
                  <a:srgbClr val="381BB5"/>
                </a:solidFill>
              </a:rPr>
              <a:t>trademarks</a:t>
            </a:r>
            <a:r>
              <a:rPr lang="en-US" dirty="0">
                <a:solidFill>
                  <a:srgbClr val="381BB5"/>
                </a:solidFill>
              </a:rPr>
              <a:t> are one of the principal means that companies use to accomplish this, apart from the huge investments they make in advertising campaigns and incentives to attract buyers. </a:t>
            </a:r>
          </a:p>
          <a:p>
            <a:endParaRPr lang="en-US" dirty="0">
              <a:solidFill>
                <a:srgbClr val="0000FF"/>
              </a:solidFill>
            </a:endParaRPr>
          </a:p>
          <a:p>
            <a:endParaRPr lang="en-US" dirty="0">
              <a:solidFill>
                <a:srgbClr val="FF3300"/>
              </a:solidFill>
            </a:endParaRPr>
          </a:p>
        </p:txBody>
      </p:sp>
    </p:spTree>
    <p:extLst>
      <p:ext uri="{BB962C8B-B14F-4D97-AF65-F5344CB8AC3E}">
        <p14:creationId xmlns:p14="http://schemas.microsoft.com/office/powerpoint/2010/main" val="3560708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DF0F29-ABBF-4886-97C2-9AFA53C02D70}"/>
              </a:ext>
            </a:extLst>
          </p:cNvPr>
          <p:cNvSpPr>
            <a:spLocks noGrp="1"/>
          </p:cNvSpPr>
          <p:nvPr>
            <p:ph type="title"/>
          </p:nvPr>
        </p:nvSpPr>
        <p:spPr/>
        <p:txBody>
          <a:bodyPr>
            <a:normAutofit/>
          </a:bodyPr>
          <a:lstStyle/>
          <a:p>
            <a:pPr algn="ctr"/>
            <a:r>
              <a:rPr lang="en-US" sz="3600" dirty="0">
                <a:solidFill>
                  <a:srgbClr val="990033"/>
                </a:solidFill>
              </a:rPr>
              <a:t>Intellectual Property Rights</a:t>
            </a:r>
            <a:br>
              <a:rPr lang="en-US" sz="3600" dirty="0">
                <a:solidFill>
                  <a:srgbClr val="990033"/>
                </a:solidFill>
              </a:rPr>
            </a:br>
            <a:r>
              <a:rPr lang="en-US" sz="3600" dirty="0">
                <a:solidFill>
                  <a:srgbClr val="990033"/>
                </a:solidFill>
              </a:rPr>
              <a:t>Trademarks</a:t>
            </a:r>
          </a:p>
        </p:txBody>
      </p:sp>
      <p:sp>
        <p:nvSpPr>
          <p:cNvPr id="5" name="Content Placeholder 4">
            <a:extLst>
              <a:ext uri="{FF2B5EF4-FFF2-40B4-BE49-F238E27FC236}">
                <a16:creationId xmlns:a16="http://schemas.microsoft.com/office/drawing/2014/main" id="{9BEC54D8-5FC3-4186-A739-40C8DB808D4B}"/>
              </a:ext>
            </a:extLst>
          </p:cNvPr>
          <p:cNvSpPr>
            <a:spLocks noGrp="1"/>
          </p:cNvSpPr>
          <p:nvPr>
            <p:ph idx="1"/>
          </p:nvPr>
        </p:nvSpPr>
        <p:spPr>
          <a:xfrm>
            <a:off x="838200" y="1825625"/>
            <a:ext cx="10515600" cy="4351338"/>
          </a:xfrm>
        </p:spPr>
        <p:txBody>
          <a:bodyPr>
            <a:normAutofit fontScale="92500" lnSpcReduction="20000"/>
          </a:bodyPr>
          <a:lstStyle/>
          <a:p>
            <a:pPr marL="0" indent="0">
              <a:buNone/>
            </a:pPr>
            <a:r>
              <a:rPr lang="en-US" dirty="0">
                <a:solidFill>
                  <a:srgbClr val="FF3300"/>
                </a:solidFill>
              </a:rPr>
              <a:t>What is a trademark?</a:t>
            </a:r>
          </a:p>
          <a:p>
            <a:pPr marL="514350" indent="-514350">
              <a:buFont typeface="+mj-lt"/>
              <a:buAutoNum type="arabicPeriod"/>
            </a:pPr>
            <a:r>
              <a:rPr lang="en-US" sz="2600" dirty="0">
                <a:solidFill>
                  <a:srgbClr val="381BB5"/>
                </a:solidFill>
              </a:rPr>
              <a:t>A trademark identifies the </a:t>
            </a:r>
            <a:r>
              <a:rPr lang="en-US" sz="2600" dirty="0">
                <a:solidFill>
                  <a:srgbClr val="381BB5"/>
                </a:solidFill>
                <a:hlinkClick r:id="rId2" tooltip="Brand">
                  <a:extLst>
                    <a:ext uri="{A12FA001-AC4F-418D-AE19-62706E023703}">
                      <ahyp:hlinkClr xmlns:ahyp="http://schemas.microsoft.com/office/drawing/2018/hyperlinkcolor" val="tx"/>
                    </a:ext>
                  </a:extLst>
                </a:hlinkClick>
              </a:rPr>
              <a:t>brand</a:t>
            </a:r>
            <a:r>
              <a:rPr lang="en-US" sz="2600" dirty="0">
                <a:solidFill>
                  <a:srgbClr val="381BB5"/>
                </a:solidFill>
              </a:rPr>
              <a:t> owner (source) of a particular product or service</a:t>
            </a:r>
            <a:r>
              <a:rPr lang="en-US" sz="2600" baseline="30000" dirty="0">
                <a:solidFill>
                  <a:srgbClr val="381BB5"/>
                </a:solidFill>
              </a:rPr>
              <a:t>.</a:t>
            </a:r>
          </a:p>
          <a:p>
            <a:pPr marL="514350" indent="-514350">
              <a:buFont typeface="+mj-lt"/>
              <a:buAutoNum type="arabicPeriod"/>
            </a:pPr>
            <a:r>
              <a:rPr lang="en-US" sz="2600" dirty="0">
                <a:solidFill>
                  <a:srgbClr val="381BB5"/>
                </a:solidFill>
              </a:rPr>
              <a:t>It is typically a name, word, phrase, logo, symbol, design, image, or a combination of these elements.</a:t>
            </a:r>
          </a:p>
          <a:p>
            <a:pPr marL="0" indent="0">
              <a:buNone/>
            </a:pPr>
            <a:endParaRPr lang="en-US" sz="2000" baseline="30000" dirty="0">
              <a:solidFill>
                <a:srgbClr val="381BB5"/>
              </a:solidFill>
            </a:endParaRPr>
          </a:p>
          <a:p>
            <a:pPr marL="914400" lvl="2" indent="0">
              <a:buNone/>
            </a:pPr>
            <a:r>
              <a:rPr lang="en-US" baseline="30000" dirty="0">
                <a:solidFill>
                  <a:srgbClr val="0000FF"/>
                </a:solidFill>
              </a:rPr>
              <a:t>							</a:t>
            </a:r>
          </a:p>
          <a:p>
            <a:pPr marL="914400" lvl="2" indent="0">
              <a:buNone/>
            </a:pPr>
            <a:r>
              <a:rPr lang="en-US" baseline="30000" dirty="0">
                <a:solidFill>
                  <a:srgbClr val="0000FF"/>
                </a:solidFill>
              </a:rPr>
              <a:t>						</a:t>
            </a:r>
          </a:p>
          <a:p>
            <a:pPr marL="914400" lvl="2" indent="0">
              <a:buNone/>
            </a:pPr>
            <a:endParaRPr lang="en-US" baseline="30000" dirty="0">
              <a:solidFill>
                <a:srgbClr val="0000FF"/>
              </a:solidFill>
            </a:endParaRPr>
          </a:p>
          <a:p>
            <a:pPr marL="0" lvl="0" indent="0">
              <a:buNone/>
            </a:pPr>
            <a:r>
              <a:rPr lang="en-US" sz="3600" b="1" baseline="30000" dirty="0">
                <a:solidFill>
                  <a:srgbClr val="FF0000"/>
                </a:solidFill>
              </a:rPr>
              <a:t>	</a:t>
            </a:r>
          </a:p>
          <a:p>
            <a:pPr marL="0" lvl="0" indent="0">
              <a:buNone/>
            </a:pPr>
            <a:r>
              <a:rPr lang="en-US" sz="3600" b="1" baseline="30000" dirty="0">
                <a:solidFill>
                  <a:srgbClr val="FF0000"/>
                </a:solidFill>
              </a:rPr>
              <a:t>	COCA COLA</a:t>
            </a:r>
          </a:p>
          <a:p>
            <a:pPr marL="914400" lvl="2" indent="0">
              <a:buNone/>
            </a:pPr>
            <a:endParaRPr lang="en-US" baseline="30000" dirty="0">
              <a:solidFill>
                <a:srgbClr val="0000FF"/>
              </a:solidFill>
            </a:endParaRPr>
          </a:p>
          <a:p>
            <a:pPr marL="914400" lvl="2" indent="0">
              <a:buNone/>
            </a:pPr>
            <a:endParaRPr lang="en-US" baseline="30000" dirty="0">
              <a:solidFill>
                <a:srgbClr val="0000FF"/>
              </a:solidFill>
            </a:endParaRPr>
          </a:p>
          <a:p>
            <a:pPr marL="914400" lvl="2" indent="0">
              <a:buNone/>
            </a:pPr>
            <a:endParaRPr lang="en-US" baseline="30000" dirty="0">
              <a:solidFill>
                <a:srgbClr val="0000FF"/>
              </a:solidFill>
            </a:endParaRPr>
          </a:p>
          <a:p>
            <a:pPr marL="914400" lvl="2" indent="0">
              <a:buNone/>
            </a:pPr>
            <a:endParaRPr lang="en-US" baseline="30000" dirty="0">
              <a:solidFill>
                <a:srgbClr val="0000FF"/>
              </a:solidFill>
            </a:endParaRPr>
          </a:p>
          <a:p>
            <a:pPr marL="0" indent="0">
              <a:buNone/>
            </a:pPr>
            <a:r>
              <a:rPr lang="en-US" baseline="30000" dirty="0">
                <a:solidFill>
                  <a:srgbClr val="0000FF"/>
                </a:solidFill>
              </a:rPr>
              <a:t>						</a:t>
            </a:r>
          </a:p>
          <a:p>
            <a:endParaRPr lang="en-US" baseline="30000" dirty="0"/>
          </a:p>
          <a:p>
            <a:endParaRPr lang="en-US" baseline="30000" dirty="0"/>
          </a:p>
          <a:p>
            <a:pPr lvl="8"/>
            <a:endParaRPr lang="en-US" baseline="30000" dirty="0"/>
          </a:p>
          <a:p>
            <a:endParaRPr lang="en-US" dirty="0"/>
          </a:p>
        </p:txBody>
      </p:sp>
      <p:pic>
        <p:nvPicPr>
          <p:cNvPr id="10" name="Content Placeholder 4">
            <a:extLst>
              <a:ext uri="{FF2B5EF4-FFF2-40B4-BE49-F238E27FC236}">
                <a16:creationId xmlns:a16="http://schemas.microsoft.com/office/drawing/2014/main" id="{CE73745C-8925-4CC4-B320-4D89295502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4725" y="3699448"/>
            <a:ext cx="2162175" cy="1458477"/>
          </a:xfrm>
          <a:prstGeom prst="rect">
            <a:avLst/>
          </a:prstGeom>
        </p:spPr>
      </p:pic>
      <p:pic>
        <p:nvPicPr>
          <p:cNvPr id="2" name="Picture 1">
            <a:extLst>
              <a:ext uri="{FF2B5EF4-FFF2-40B4-BE49-F238E27FC236}">
                <a16:creationId xmlns:a16="http://schemas.microsoft.com/office/drawing/2014/main" id="{E0B96D39-9EF2-4C2B-9C58-40A79F172210}"/>
              </a:ext>
            </a:extLst>
          </p:cNvPr>
          <p:cNvPicPr>
            <a:picLocks noChangeAspect="1"/>
          </p:cNvPicPr>
          <p:nvPr/>
        </p:nvPicPr>
        <p:blipFill>
          <a:blip r:embed="rId4"/>
          <a:stretch>
            <a:fillRect/>
          </a:stretch>
        </p:blipFill>
        <p:spPr>
          <a:xfrm>
            <a:off x="6257925" y="3773009"/>
            <a:ext cx="2305050" cy="1535837"/>
          </a:xfrm>
          <a:prstGeom prst="rect">
            <a:avLst/>
          </a:prstGeom>
        </p:spPr>
      </p:pic>
      <p:pic>
        <p:nvPicPr>
          <p:cNvPr id="3" name="Picture 2">
            <a:extLst>
              <a:ext uri="{FF2B5EF4-FFF2-40B4-BE49-F238E27FC236}">
                <a16:creationId xmlns:a16="http://schemas.microsoft.com/office/drawing/2014/main" id="{E14D659E-911A-456C-B240-5AB856020D35}"/>
              </a:ext>
            </a:extLst>
          </p:cNvPr>
          <p:cNvPicPr>
            <a:picLocks noChangeAspect="1"/>
          </p:cNvPicPr>
          <p:nvPr/>
        </p:nvPicPr>
        <p:blipFill>
          <a:blip r:embed="rId5"/>
          <a:stretch>
            <a:fillRect/>
          </a:stretch>
        </p:blipFill>
        <p:spPr>
          <a:xfrm flipH="1">
            <a:off x="9344025" y="3249227"/>
            <a:ext cx="1085850" cy="1908697"/>
          </a:xfrm>
          <a:prstGeom prst="rect">
            <a:avLst/>
          </a:prstGeom>
        </p:spPr>
      </p:pic>
    </p:spTree>
    <p:extLst>
      <p:ext uri="{BB962C8B-B14F-4D97-AF65-F5344CB8AC3E}">
        <p14:creationId xmlns:p14="http://schemas.microsoft.com/office/powerpoint/2010/main" val="131878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34361-857B-4795-A52D-F1F971C5022D}"/>
              </a:ext>
            </a:extLst>
          </p:cNvPr>
          <p:cNvSpPr>
            <a:spLocks noGrp="1"/>
          </p:cNvSpPr>
          <p:nvPr>
            <p:ph type="title"/>
          </p:nvPr>
        </p:nvSpPr>
        <p:spPr/>
        <p:txBody>
          <a:bodyPr>
            <a:normAutofit/>
          </a:bodyPr>
          <a:lstStyle/>
          <a:p>
            <a:pPr algn="ctr"/>
            <a:r>
              <a:rPr lang="en-US" sz="3600" dirty="0">
                <a:solidFill>
                  <a:srgbClr val="990033"/>
                </a:solidFill>
                <a:ea typeface="Tahoma" panose="020B0604030504040204" pitchFamily="34" charset="0"/>
                <a:cs typeface="Tahoma" panose="020B0604030504040204" pitchFamily="34" charset="0"/>
              </a:rPr>
              <a:t>Why Are </a:t>
            </a:r>
            <a:r>
              <a:rPr lang="en-US" sz="3600" dirty="0">
                <a:solidFill>
                  <a:srgbClr val="990033"/>
                </a:solidFill>
                <a:ea typeface="Tahoma" panose="020B0604030504040204" pitchFamily="34" charset="0"/>
                <a:cs typeface="Calibri" panose="020F0502020204030204" pitchFamily="34" charset="0"/>
              </a:rPr>
              <a:t>Trademarks</a:t>
            </a:r>
            <a:r>
              <a:rPr lang="en-US" sz="3600" dirty="0">
                <a:solidFill>
                  <a:srgbClr val="990033"/>
                </a:solidFill>
                <a:ea typeface="Tahoma" panose="020B0604030504040204" pitchFamily="34" charset="0"/>
                <a:cs typeface="Tahoma" panose="020B0604030504040204" pitchFamily="34" charset="0"/>
              </a:rPr>
              <a:t> Important in Developing A Successful Business Strategy? </a:t>
            </a:r>
            <a:endParaRPr lang="en-US" sz="3600" dirty="0"/>
          </a:p>
        </p:txBody>
      </p:sp>
      <p:sp>
        <p:nvSpPr>
          <p:cNvPr id="3" name="Content Placeholder 2">
            <a:extLst>
              <a:ext uri="{FF2B5EF4-FFF2-40B4-BE49-F238E27FC236}">
                <a16:creationId xmlns:a16="http://schemas.microsoft.com/office/drawing/2014/main" id="{36FE573F-075D-440E-8DAC-F28C38602AE5}"/>
              </a:ext>
            </a:extLst>
          </p:cNvPr>
          <p:cNvSpPr>
            <a:spLocks noGrp="1"/>
          </p:cNvSpPr>
          <p:nvPr>
            <p:ph idx="1"/>
          </p:nvPr>
        </p:nvSpPr>
        <p:spPr/>
        <p:txBody>
          <a:bodyPr/>
          <a:lstStyle/>
          <a:p>
            <a:pPr marL="514350" indent="-514350">
              <a:buAutoNum type="arabicPeriod"/>
            </a:pPr>
            <a:r>
              <a:rPr lang="en-US" b="1" dirty="0">
                <a:solidFill>
                  <a:srgbClr val="381BB5"/>
                </a:solidFill>
              </a:rPr>
              <a:t>Trademarks are an effective communication tool. </a:t>
            </a:r>
          </a:p>
          <a:p>
            <a:pPr marL="0" indent="0">
              <a:buNone/>
            </a:pPr>
            <a:r>
              <a:rPr lang="en-US" dirty="0">
                <a:solidFill>
                  <a:srgbClr val="381BB5"/>
                </a:solidFill>
              </a:rPr>
              <a:t> A single brand or logo can convey intellectual and emotional attributes and messages about a company, its reputation, and the products and services it offers.</a:t>
            </a:r>
          </a:p>
          <a:p>
            <a:pPr marL="0" indent="0">
              <a:buNone/>
            </a:pPr>
            <a:r>
              <a:rPr lang="en-US" dirty="0">
                <a:solidFill>
                  <a:srgbClr val="381BB5"/>
                </a:solidFill>
              </a:rPr>
              <a:t>2.   </a:t>
            </a:r>
            <a:r>
              <a:rPr lang="en-US" b="1" dirty="0">
                <a:solidFill>
                  <a:srgbClr val="381BB5"/>
                </a:solidFill>
              </a:rPr>
              <a:t>Trademarks make it easy for customers to find products. </a:t>
            </a:r>
          </a:p>
          <a:p>
            <a:pPr marL="0" indent="0">
              <a:buNone/>
            </a:pPr>
            <a:r>
              <a:rPr lang="en-US" dirty="0">
                <a:solidFill>
                  <a:srgbClr val="381BB5"/>
                </a:solidFill>
              </a:rPr>
              <a:t>The marketplace is crowded and it’s hard to distinguish your business from your competitors. Trademarks/brands are an efficient commercial communication tool to capture customer attention and make your business, products and services stand out.</a:t>
            </a:r>
          </a:p>
        </p:txBody>
      </p:sp>
    </p:spTree>
    <p:extLst>
      <p:ext uri="{BB962C8B-B14F-4D97-AF65-F5344CB8AC3E}">
        <p14:creationId xmlns:p14="http://schemas.microsoft.com/office/powerpoint/2010/main" val="2226039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63A83-AE1F-48C9-9843-A22922A2CDBB}"/>
              </a:ext>
            </a:extLst>
          </p:cNvPr>
          <p:cNvSpPr>
            <a:spLocks noGrp="1"/>
          </p:cNvSpPr>
          <p:nvPr>
            <p:ph type="title"/>
          </p:nvPr>
        </p:nvSpPr>
        <p:spPr/>
        <p:txBody>
          <a:bodyPr>
            <a:normAutofit/>
          </a:bodyPr>
          <a:lstStyle/>
          <a:p>
            <a:pPr algn="ctr"/>
            <a:r>
              <a:rPr lang="en-US" sz="3600" dirty="0">
                <a:solidFill>
                  <a:srgbClr val="990033"/>
                </a:solidFill>
                <a:ea typeface="Tahoma" panose="020B0604030504040204" pitchFamily="34" charset="0"/>
                <a:cs typeface="Tahoma" panose="020B0604030504040204" pitchFamily="34" charset="0"/>
              </a:rPr>
              <a:t>Why Are Trademarks Important in Developing A Successful Business Strategy? </a:t>
            </a:r>
            <a:endParaRPr lang="en-US" sz="3600" dirty="0"/>
          </a:p>
        </p:txBody>
      </p:sp>
      <p:sp>
        <p:nvSpPr>
          <p:cNvPr id="3" name="Content Placeholder 2">
            <a:extLst>
              <a:ext uri="{FF2B5EF4-FFF2-40B4-BE49-F238E27FC236}">
                <a16:creationId xmlns:a16="http://schemas.microsoft.com/office/drawing/2014/main" id="{6BEBAC3D-6C4C-48EA-91B7-F2C15B840F30}"/>
              </a:ext>
            </a:extLst>
          </p:cNvPr>
          <p:cNvSpPr>
            <a:spLocks noGrp="1"/>
          </p:cNvSpPr>
          <p:nvPr>
            <p:ph idx="1"/>
          </p:nvPr>
        </p:nvSpPr>
        <p:spPr/>
        <p:txBody>
          <a:bodyPr>
            <a:normAutofit/>
          </a:bodyPr>
          <a:lstStyle/>
          <a:p>
            <a:pPr marL="0" indent="0">
              <a:buNone/>
            </a:pPr>
            <a:r>
              <a:rPr lang="en-US" dirty="0">
                <a:solidFill>
                  <a:srgbClr val="381BB5"/>
                </a:solidFill>
              </a:rPr>
              <a:t>3. </a:t>
            </a:r>
            <a:r>
              <a:rPr lang="en-US" b="1" dirty="0">
                <a:solidFill>
                  <a:srgbClr val="381BB5"/>
                </a:solidFill>
              </a:rPr>
              <a:t>Trademarks allow businesses to utilize the Internet and social media.</a:t>
            </a:r>
          </a:p>
          <a:p>
            <a:pPr marL="0" indent="0">
              <a:buNone/>
            </a:pPr>
            <a:r>
              <a:rPr lang="en-US" dirty="0">
                <a:solidFill>
                  <a:srgbClr val="381BB5"/>
                </a:solidFill>
              </a:rPr>
              <a:t> Your brand is the first thing customers enter into a search engine or social media platform (Facebook, Twitter, Pinterest) when looking for your products and services.</a:t>
            </a:r>
          </a:p>
          <a:p>
            <a:pPr marL="0" indent="0">
              <a:buNone/>
            </a:pPr>
            <a:r>
              <a:rPr lang="en-US" b="1" dirty="0">
                <a:solidFill>
                  <a:srgbClr val="381BB5"/>
                </a:solidFill>
              </a:rPr>
              <a:t>4. Trademarks are a valuable asset.</a:t>
            </a:r>
          </a:p>
          <a:p>
            <a:pPr marL="0" indent="0">
              <a:buNone/>
            </a:pPr>
            <a:r>
              <a:rPr lang="en-US" dirty="0">
                <a:solidFill>
                  <a:srgbClr val="381BB5"/>
                </a:solidFill>
              </a:rPr>
              <a:t> Trademarks can appreciate in value over time. The more your business reputation grows, the more valuable your brand will be</a:t>
            </a:r>
            <a:r>
              <a:rPr lang="en-US" dirty="0">
                <a:solidFill>
                  <a:srgbClr val="0000FF"/>
                </a:solidFill>
              </a:rPr>
              <a:t>.</a:t>
            </a:r>
          </a:p>
          <a:p>
            <a:pPr marL="0" indent="0">
              <a:buNone/>
            </a:pPr>
            <a:endParaRPr lang="en-US" dirty="0">
              <a:solidFill>
                <a:srgbClr val="0000FF"/>
              </a:solidFill>
            </a:endParaRPr>
          </a:p>
        </p:txBody>
      </p:sp>
    </p:spTree>
    <p:extLst>
      <p:ext uri="{BB962C8B-B14F-4D97-AF65-F5344CB8AC3E}">
        <p14:creationId xmlns:p14="http://schemas.microsoft.com/office/powerpoint/2010/main" val="16042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1D50D-422B-4E0B-8636-A68752AE9D05}"/>
              </a:ext>
            </a:extLst>
          </p:cNvPr>
          <p:cNvSpPr>
            <a:spLocks noGrp="1"/>
          </p:cNvSpPr>
          <p:nvPr>
            <p:ph type="title"/>
          </p:nvPr>
        </p:nvSpPr>
        <p:spPr/>
        <p:txBody>
          <a:bodyPr>
            <a:normAutofit/>
          </a:bodyPr>
          <a:lstStyle/>
          <a:p>
            <a:pPr algn="ctr"/>
            <a:r>
              <a:rPr lang="en-US" sz="3600" dirty="0">
                <a:solidFill>
                  <a:srgbClr val="990033"/>
                </a:solidFill>
                <a:ea typeface="Tahoma" panose="020B0604030504040204" pitchFamily="34" charset="0"/>
                <a:cs typeface="Tahoma" panose="020B0604030504040204" pitchFamily="34" charset="0"/>
              </a:rPr>
              <a:t>Why Are Trademarks Important in Developing A Successful Business Strategy </a:t>
            </a:r>
            <a:endParaRPr lang="en-US" sz="3600" dirty="0"/>
          </a:p>
        </p:txBody>
      </p:sp>
      <p:sp>
        <p:nvSpPr>
          <p:cNvPr id="3" name="Content Placeholder 2">
            <a:extLst>
              <a:ext uri="{FF2B5EF4-FFF2-40B4-BE49-F238E27FC236}">
                <a16:creationId xmlns:a16="http://schemas.microsoft.com/office/drawing/2014/main" id="{4B844DAF-E546-4D58-B688-5D58C4D1F715}"/>
              </a:ext>
            </a:extLst>
          </p:cNvPr>
          <p:cNvSpPr>
            <a:spLocks noGrp="1"/>
          </p:cNvSpPr>
          <p:nvPr>
            <p:ph idx="1"/>
          </p:nvPr>
        </p:nvSpPr>
        <p:spPr/>
        <p:txBody>
          <a:bodyPr>
            <a:normAutofit fontScale="92500"/>
          </a:bodyPr>
          <a:lstStyle/>
          <a:p>
            <a:pPr marL="0" indent="0">
              <a:buNone/>
            </a:pPr>
            <a:r>
              <a:rPr lang="en-US" b="1" dirty="0">
                <a:solidFill>
                  <a:srgbClr val="381BB5"/>
                </a:solidFill>
              </a:rPr>
              <a:t>5. Trademarks are a bargain to obtain. </a:t>
            </a:r>
          </a:p>
          <a:p>
            <a:pPr marL="0" indent="0">
              <a:buNone/>
            </a:pPr>
            <a:r>
              <a:rPr lang="en-US" dirty="0">
                <a:solidFill>
                  <a:srgbClr val="381BB5"/>
                </a:solidFill>
              </a:rPr>
              <a:t>The US. Patent and Trademark Office charges as little as $225 + attorney fees to obtain trademark registration, only a few hundred dollars  + attorneys fees after five years and another few hundred dollars every ten years.</a:t>
            </a:r>
          </a:p>
          <a:p>
            <a:pPr marL="0" indent="0">
              <a:buNone/>
            </a:pPr>
            <a:endParaRPr lang="en-US" dirty="0">
              <a:solidFill>
                <a:srgbClr val="381BB5"/>
              </a:solidFill>
            </a:endParaRPr>
          </a:p>
          <a:p>
            <a:pPr marL="0" indent="0">
              <a:buNone/>
            </a:pPr>
            <a:r>
              <a:rPr lang="en-US" b="1" dirty="0">
                <a:solidFill>
                  <a:srgbClr val="381BB5"/>
                </a:solidFill>
              </a:rPr>
              <a:t>6. Trademarks never expire. </a:t>
            </a:r>
          </a:p>
          <a:p>
            <a:pPr marL="0" indent="0">
              <a:buNone/>
            </a:pPr>
            <a:r>
              <a:rPr lang="en-US" dirty="0">
                <a:solidFill>
                  <a:srgbClr val="381BB5"/>
                </a:solidFill>
              </a:rPr>
              <a:t>A trademark will not expire as long as it is being used in commerce. Some of the most recognized brands in the world today have been around for over a hundred years. Mercedes was first registered in 1900. Pepsi-Cola was registered in 1896. Singer Sewing Machines was registered in 1922.</a:t>
            </a:r>
          </a:p>
        </p:txBody>
      </p:sp>
    </p:spTree>
    <p:extLst>
      <p:ext uri="{BB962C8B-B14F-4D97-AF65-F5344CB8AC3E}">
        <p14:creationId xmlns:p14="http://schemas.microsoft.com/office/powerpoint/2010/main" val="344659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600</TotalTime>
  <Words>1520</Words>
  <Application>Microsoft Office PowerPoint</Application>
  <PresentationFormat>Widescreen</PresentationFormat>
  <Paragraphs>99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vt:lpstr>
      <vt:lpstr>Calibri</vt:lpstr>
      <vt:lpstr>Calibri Light</vt:lpstr>
      <vt:lpstr>Times New Roman</vt:lpstr>
      <vt:lpstr>Office Theme</vt:lpstr>
      <vt:lpstr>Intellectual Property Rights   An Important Key to Creating A Successful Business Strategy</vt:lpstr>
      <vt:lpstr>Should IPRs Be Part of a Business Plan?</vt:lpstr>
      <vt:lpstr> Should Intellectual Property Rights Be Part of a Business Plan?</vt:lpstr>
      <vt:lpstr>Intellectual Property Rights Trademarks</vt:lpstr>
      <vt:lpstr>Intellectual Property Rights Trademarks</vt:lpstr>
      <vt:lpstr>Intellectual Property Rights Trademarks</vt:lpstr>
      <vt:lpstr>Why Are Trademarks Important in Developing A Successful Business Strategy? </vt:lpstr>
      <vt:lpstr>Why Are Trademarks Important in Developing A Successful Business Strategy? </vt:lpstr>
      <vt:lpstr>Why Are Trademarks Important in Developing A Successful Business Strategy </vt:lpstr>
      <vt:lpstr>Why Are Trademarks Important in Developing A Successful Business Strategy?</vt:lpstr>
      <vt:lpstr>PowerPoint Presentation</vt:lpstr>
      <vt:lpstr>Best Practices for Protecting Brands?</vt:lpstr>
      <vt:lpstr>Best Practices for Protecting Brands?</vt:lpstr>
      <vt:lpstr>Best Practices for Protecting Brands?</vt:lpstr>
      <vt:lpstr>Best Practices for Protecting Brands?</vt:lpstr>
      <vt:lpstr>Best Practices for Protecting Brands?</vt:lpstr>
      <vt:lpstr>Best Practices for Protecting Brands?</vt:lpstr>
      <vt:lpstr>Best Practices for Protecting Brands?</vt:lpstr>
      <vt:lpstr>Best Practices for Protecting Brands?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consideration of IPRs comprising trademarks and copyright are important elements  in creating  a successful business strategy</dc:title>
  <dc:creator>Teresa Kiernan</dc:creator>
  <cp:lastModifiedBy>Mark Peroff</cp:lastModifiedBy>
  <cp:revision>2</cp:revision>
  <cp:lastPrinted>2019-02-18T02:02:47Z</cp:lastPrinted>
  <dcterms:created xsi:type="dcterms:W3CDTF">2019-01-22T20:34:41Z</dcterms:created>
  <dcterms:modified xsi:type="dcterms:W3CDTF">2019-02-18T02:58:03Z</dcterms:modified>
</cp:coreProperties>
</file>